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50"/>
  </p:notesMasterIdLst>
  <p:handoutMasterIdLst>
    <p:handoutMasterId r:id="rId51"/>
  </p:handoutMasterIdLst>
  <p:sldIdLst>
    <p:sldId id="351" r:id="rId2"/>
    <p:sldId id="389" r:id="rId3"/>
    <p:sldId id="454" r:id="rId4"/>
    <p:sldId id="392" r:id="rId5"/>
    <p:sldId id="403" r:id="rId6"/>
    <p:sldId id="455" r:id="rId7"/>
    <p:sldId id="393" r:id="rId8"/>
    <p:sldId id="394" r:id="rId9"/>
    <p:sldId id="352" r:id="rId10"/>
    <p:sldId id="396" r:id="rId11"/>
    <p:sldId id="442" r:id="rId12"/>
    <p:sldId id="398" r:id="rId13"/>
    <p:sldId id="261" r:id="rId14"/>
    <p:sldId id="382" r:id="rId15"/>
    <p:sldId id="380" r:id="rId16"/>
    <p:sldId id="361" r:id="rId17"/>
    <p:sldId id="319" r:id="rId18"/>
    <p:sldId id="281" r:id="rId19"/>
    <p:sldId id="326" r:id="rId20"/>
    <p:sldId id="327" r:id="rId21"/>
    <p:sldId id="383" r:id="rId22"/>
    <p:sldId id="384" r:id="rId23"/>
    <p:sldId id="457" r:id="rId24"/>
    <p:sldId id="296" r:id="rId25"/>
    <p:sldId id="443" r:id="rId26"/>
    <p:sldId id="441" r:id="rId27"/>
    <p:sldId id="365" r:id="rId28"/>
    <p:sldId id="399" r:id="rId29"/>
    <p:sldId id="401" r:id="rId30"/>
    <p:sldId id="402" r:id="rId31"/>
    <p:sldId id="408" r:id="rId32"/>
    <p:sldId id="413" r:id="rId33"/>
    <p:sldId id="412" r:id="rId34"/>
    <p:sldId id="417" r:id="rId35"/>
    <p:sldId id="421" r:id="rId36"/>
    <p:sldId id="429" r:id="rId37"/>
    <p:sldId id="424" r:id="rId38"/>
    <p:sldId id="426" r:id="rId39"/>
    <p:sldId id="435" r:id="rId40"/>
    <p:sldId id="437" r:id="rId41"/>
    <p:sldId id="438" r:id="rId42"/>
    <p:sldId id="440" r:id="rId43"/>
    <p:sldId id="302" r:id="rId44"/>
    <p:sldId id="449" r:id="rId45"/>
    <p:sldId id="450" r:id="rId46"/>
    <p:sldId id="451" r:id="rId47"/>
    <p:sldId id="452" r:id="rId48"/>
    <p:sldId id="453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CC"/>
    <a:srgbClr val="CC9966"/>
    <a:srgbClr val="9999FF"/>
    <a:srgbClr val="CCCCFF"/>
    <a:srgbClr val="FFCCFF"/>
    <a:srgbClr val="996699"/>
    <a:srgbClr val="CC99FF"/>
    <a:srgbClr val="6699FF"/>
    <a:srgbClr val="99CC99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215" autoAdjust="0"/>
    <p:restoredTop sz="94737" autoAdjust="0"/>
  </p:normalViewPr>
  <p:slideViewPr>
    <p:cSldViewPr snapToObjects="1">
      <p:cViewPr varScale="1">
        <p:scale>
          <a:sx n="63" d="100"/>
          <a:sy n="63" d="100"/>
        </p:scale>
        <p:origin x="-466" y="-72"/>
      </p:cViewPr>
      <p:guideLst>
        <p:guide orient="horz" pos="2941"/>
        <p:guide pos="3881"/>
        <p:guide pos="1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ghu:Downloads:NormalDistribution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0"/>
          <c:order val="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-300</c:v>
                </c:pt>
                <c:pt idx="1">
                  <c:v>-285</c:v>
                </c:pt>
                <c:pt idx="2">
                  <c:v>-270</c:v>
                </c:pt>
                <c:pt idx="3">
                  <c:v>-255</c:v>
                </c:pt>
                <c:pt idx="4">
                  <c:v>-240</c:v>
                </c:pt>
                <c:pt idx="5">
                  <c:v>-225.00000000000011</c:v>
                </c:pt>
                <c:pt idx="6">
                  <c:v>-210.00000000000011</c:v>
                </c:pt>
                <c:pt idx="7">
                  <c:v>-195.00000000000011</c:v>
                </c:pt>
                <c:pt idx="8">
                  <c:v>-180.00000000000011</c:v>
                </c:pt>
                <c:pt idx="9">
                  <c:v>-165.00000000000011</c:v>
                </c:pt>
                <c:pt idx="10">
                  <c:v>-150.00000000000011</c:v>
                </c:pt>
                <c:pt idx="11">
                  <c:v>-135.00000000000011</c:v>
                </c:pt>
                <c:pt idx="12">
                  <c:v>-120.0000000000001</c:v>
                </c:pt>
                <c:pt idx="13">
                  <c:v>-105.0000000000001</c:v>
                </c:pt>
                <c:pt idx="14">
                  <c:v>-90.000000000000114</c:v>
                </c:pt>
                <c:pt idx="15">
                  <c:v>-75.000000000000114</c:v>
                </c:pt>
                <c:pt idx="16">
                  <c:v>-60.000000000000107</c:v>
                </c:pt>
                <c:pt idx="17">
                  <c:v>-45.000000000000107</c:v>
                </c:pt>
                <c:pt idx="18">
                  <c:v>-30.000000000000099</c:v>
                </c:pt>
                <c:pt idx="19">
                  <c:v>-15.000000000000099</c:v>
                </c:pt>
                <c:pt idx="20">
                  <c:v>-1.0547118733939E-13</c:v>
                </c:pt>
                <c:pt idx="21">
                  <c:v>14.999999999999901</c:v>
                </c:pt>
                <c:pt idx="22">
                  <c:v>29.99999999999989</c:v>
                </c:pt>
                <c:pt idx="23">
                  <c:v>44.999999999999901</c:v>
                </c:pt>
                <c:pt idx="24">
                  <c:v>59.999999999999901</c:v>
                </c:pt>
                <c:pt idx="25">
                  <c:v>74.999999999999901</c:v>
                </c:pt>
                <c:pt idx="26">
                  <c:v>89.999999999999901</c:v>
                </c:pt>
                <c:pt idx="27">
                  <c:v>105</c:v>
                </c:pt>
                <c:pt idx="28">
                  <c:v>12</c:v>
                </c:pt>
                <c:pt idx="29">
                  <c:v>135</c:v>
                </c:pt>
                <c:pt idx="30">
                  <c:v>15</c:v>
                </c:pt>
                <c:pt idx="31">
                  <c:v>165</c:v>
                </c:pt>
                <c:pt idx="32">
                  <c:v>18</c:v>
                </c:pt>
                <c:pt idx="33">
                  <c:v>194.9999999999998</c:v>
                </c:pt>
                <c:pt idx="34">
                  <c:v>209.9999999999998</c:v>
                </c:pt>
                <c:pt idx="35">
                  <c:v>224.9999999999998</c:v>
                </c:pt>
                <c:pt idx="36">
                  <c:v>239.9999999999998</c:v>
                </c:pt>
                <c:pt idx="37">
                  <c:v>254.9999999999998</c:v>
                </c:pt>
                <c:pt idx="38">
                  <c:v>269.99999999999892</c:v>
                </c:pt>
                <c:pt idx="39">
                  <c:v>284.99999999999892</c:v>
                </c:pt>
                <c:pt idx="40">
                  <c:v>299.99999999999892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4.4318484119380101E-5</c:v>
                </c:pt>
                <c:pt idx="1">
                  <c:v>6.8727666906139695E-5</c:v>
                </c:pt>
                <c:pt idx="2">
                  <c:v>1.04209348144226E-4</c:v>
                </c:pt>
                <c:pt idx="3">
                  <c:v>1.54493471343952E-4</c:v>
                </c:pt>
                <c:pt idx="4">
                  <c:v>2.2394530294842901E-4</c:v>
                </c:pt>
                <c:pt idx="5">
                  <c:v>3.17396518356674E-4</c:v>
                </c:pt>
                <c:pt idx="6">
                  <c:v>4.3983595980427102E-4</c:v>
                </c:pt>
                <c:pt idx="7">
                  <c:v>5.9594706068816E-4</c:v>
                </c:pt>
                <c:pt idx="8">
                  <c:v>7.8950158300894002E-4</c:v>
                </c:pt>
                <c:pt idx="9">
                  <c:v>1.02264924563978E-3</c:v>
                </c:pt>
                <c:pt idx="10">
                  <c:v>1.29517595665892E-3</c:v>
                </c:pt>
                <c:pt idx="11">
                  <c:v>1.6038332734191901E-3</c:v>
                </c:pt>
                <c:pt idx="12">
                  <c:v>1.94186054983213E-3</c:v>
                </c:pt>
                <c:pt idx="13">
                  <c:v>2.2988214068423302E-3</c:v>
                </c:pt>
                <c:pt idx="14">
                  <c:v>2.6608524989875401E-3</c:v>
                </c:pt>
                <c:pt idx="15">
                  <c:v>3.0113743215480402E-3</c:v>
                </c:pt>
                <c:pt idx="16">
                  <c:v>3.33224602891799E-3</c:v>
                </c:pt>
                <c:pt idx="17">
                  <c:v>3.60526962461648E-3</c:v>
                </c:pt>
                <c:pt idx="18">
                  <c:v>3.8138781546052402E-3</c:v>
                </c:pt>
                <c:pt idx="19">
                  <c:v>3.9447933090788903E-3</c:v>
                </c:pt>
                <c:pt idx="20">
                  <c:v>3.9894228040143302E-3</c:v>
                </c:pt>
                <c:pt idx="21">
                  <c:v>3.9447933090788903E-3</c:v>
                </c:pt>
                <c:pt idx="22">
                  <c:v>3.8138781546052402E-3</c:v>
                </c:pt>
                <c:pt idx="23">
                  <c:v>3.60526962461648E-3</c:v>
                </c:pt>
                <c:pt idx="24">
                  <c:v>3.332246028918E-3</c:v>
                </c:pt>
                <c:pt idx="25">
                  <c:v>3.0113743215480502E-3</c:v>
                </c:pt>
                <c:pt idx="26">
                  <c:v>2.6608524989875501E-3</c:v>
                </c:pt>
                <c:pt idx="27">
                  <c:v>2.2988214068423302E-3</c:v>
                </c:pt>
                <c:pt idx="28">
                  <c:v>1.94186054983213E-3</c:v>
                </c:pt>
                <c:pt idx="29">
                  <c:v>1.6038332734192001E-3</c:v>
                </c:pt>
                <c:pt idx="30">
                  <c:v>1.29517595665892E-3</c:v>
                </c:pt>
                <c:pt idx="31">
                  <c:v>1.02264924563978E-3</c:v>
                </c:pt>
                <c:pt idx="32">
                  <c:v>7.8950158300894295E-4</c:v>
                </c:pt>
                <c:pt idx="33">
                  <c:v>5.9594706068816195E-4</c:v>
                </c:pt>
                <c:pt idx="34">
                  <c:v>4.3983595980427303E-4</c:v>
                </c:pt>
                <c:pt idx="35">
                  <c:v>3.1739651835667497E-4</c:v>
                </c:pt>
                <c:pt idx="36">
                  <c:v>2.2394530294843001E-4</c:v>
                </c:pt>
                <c:pt idx="37">
                  <c:v>1.54493471343952E-4</c:v>
                </c:pt>
                <c:pt idx="38">
                  <c:v>1.0420934814422699E-4</c:v>
                </c:pt>
                <c:pt idx="39">
                  <c:v>6.8727666906140197E-5</c:v>
                </c:pt>
                <c:pt idx="40">
                  <c:v>4.4318484119380297E-5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796416"/>
        <c:axId val="78112448"/>
      </c:areaChart>
      <c:catAx>
        <c:axId val="847964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8112448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78112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4796416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0"/>
          <c:order val="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-300</c:v>
                </c:pt>
                <c:pt idx="1">
                  <c:v>-285</c:v>
                </c:pt>
                <c:pt idx="2">
                  <c:v>-270</c:v>
                </c:pt>
                <c:pt idx="3">
                  <c:v>-255</c:v>
                </c:pt>
                <c:pt idx="4">
                  <c:v>-240</c:v>
                </c:pt>
                <c:pt idx="5">
                  <c:v>-225.00000000000011</c:v>
                </c:pt>
                <c:pt idx="6">
                  <c:v>-210.00000000000011</c:v>
                </c:pt>
                <c:pt idx="7">
                  <c:v>-195.00000000000011</c:v>
                </c:pt>
                <c:pt idx="8">
                  <c:v>-180.00000000000011</c:v>
                </c:pt>
                <c:pt idx="9">
                  <c:v>-165.00000000000011</c:v>
                </c:pt>
                <c:pt idx="10">
                  <c:v>-150.00000000000011</c:v>
                </c:pt>
                <c:pt idx="11">
                  <c:v>-135.00000000000011</c:v>
                </c:pt>
                <c:pt idx="12">
                  <c:v>-120.0000000000001</c:v>
                </c:pt>
                <c:pt idx="13">
                  <c:v>-105.0000000000001</c:v>
                </c:pt>
                <c:pt idx="14">
                  <c:v>-90.000000000000114</c:v>
                </c:pt>
                <c:pt idx="15">
                  <c:v>-75.000000000000114</c:v>
                </c:pt>
                <c:pt idx="16">
                  <c:v>-60.000000000000107</c:v>
                </c:pt>
                <c:pt idx="17">
                  <c:v>-45.000000000000107</c:v>
                </c:pt>
                <c:pt idx="18">
                  <c:v>-30.000000000000099</c:v>
                </c:pt>
                <c:pt idx="19">
                  <c:v>-15.000000000000099</c:v>
                </c:pt>
                <c:pt idx="20">
                  <c:v>-1.0547118733939E-13</c:v>
                </c:pt>
                <c:pt idx="21">
                  <c:v>14.999999999999901</c:v>
                </c:pt>
                <c:pt idx="22">
                  <c:v>29.99999999999989</c:v>
                </c:pt>
                <c:pt idx="23">
                  <c:v>44.999999999999901</c:v>
                </c:pt>
                <c:pt idx="24">
                  <c:v>59.999999999999901</c:v>
                </c:pt>
                <c:pt idx="25">
                  <c:v>74.999999999999901</c:v>
                </c:pt>
                <c:pt idx="26">
                  <c:v>89.999999999999901</c:v>
                </c:pt>
                <c:pt idx="27">
                  <c:v>105</c:v>
                </c:pt>
                <c:pt idx="28">
                  <c:v>12</c:v>
                </c:pt>
                <c:pt idx="29">
                  <c:v>135</c:v>
                </c:pt>
                <c:pt idx="30">
                  <c:v>15</c:v>
                </c:pt>
                <c:pt idx="31">
                  <c:v>165</c:v>
                </c:pt>
                <c:pt idx="32">
                  <c:v>18</c:v>
                </c:pt>
                <c:pt idx="33">
                  <c:v>194.9999999999998</c:v>
                </c:pt>
                <c:pt idx="34">
                  <c:v>209.9999999999998</c:v>
                </c:pt>
                <c:pt idx="35">
                  <c:v>224.9999999999998</c:v>
                </c:pt>
                <c:pt idx="36">
                  <c:v>239.9999999999998</c:v>
                </c:pt>
                <c:pt idx="37">
                  <c:v>254.9999999999998</c:v>
                </c:pt>
                <c:pt idx="38">
                  <c:v>269.99999999999892</c:v>
                </c:pt>
                <c:pt idx="39">
                  <c:v>284.99999999999892</c:v>
                </c:pt>
                <c:pt idx="40">
                  <c:v>299.99999999999892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4.4318484119380101E-5</c:v>
                </c:pt>
                <c:pt idx="1">
                  <c:v>6.8727666906139695E-5</c:v>
                </c:pt>
                <c:pt idx="2">
                  <c:v>1.04209348144226E-4</c:v>
                </c:pt>
                <c:pt idx="3">
                  <c:v>1.54493471343952E-4</c:v>
                </c:pt>
                <c:pt idx="4">
                  <c:v>2.2394530294842901E-4</c:v>
                </c:pt>
                <c:pt idx="5">
                  <c:v>3.17396518356674E-4</c:v>
                </c:pt>
                <c:pt idx="6">
                  <c:v>4.3983595980427102E-4</c:v>
                </c:pt>
                <c:pt idx="7">
                  <c:v>5.9594706068816E-4</c:v>
                </c:pt>
                <c:pt idx="8">
                  <c:v>7.8950158300894002E-4</c:v>
                </c:pt>
                <c:pt idx="9">
                  <c:v>1.02264924563978E-3</c:v>
                </c:pt>
                <c:pt idx="10">
                  <c:v>1.29517595665892E-3</c:v>
                </c:pt>
                <c:pt idx="11">
                  <c:v>1.6038332734191901E-3</c:v>
                </c:pt>
                <c:pt idx="12">
                  <c:v>1.94186054983213E-3</c:v>
                </c:pt>
                <c:pt idx="13">
                  <c:v>2.2988214068423302E-3</c:v>
                </c:pt>
                <c:pt idx="14">
                  <c:v>2.6608524989875401E-3</c:v>
                </c:pt>
                <c:pt idx="15">
                  <c:v>3.0113743215480402E-3</c:v>
                </c:pt>
                <c:pt idx="16">
                  <c:v>3.33224602891799E-3</c:v>
                </c:pt>
                <c:pt idx="17">
                  <c:v>3.60526962461648E-3</c:v>
                </c:pt>
                <c:pt idx="18">
                  <c:v>3.8138781546052402E-3</c:v>
                </c:pt>
                <c:pt idx="19">
                  <c:v>3.9447933090788903E-3</c:v>
                </c:pt>
                <c:pt idx="20">
                  <c:v>3.9894228040143302E-3</c:v>
                </c:pt>
                <c:pt idx="21">
                  <c:v>3.9447933090788903E-3</c:v>
                </c:pt>
                <c:pt idx="22">
                  <c:v>3.8138781546052402E-3</c:v>
                </c:pt>
                <c:pt idx="23">
                  <c:v>3.60526962461648E-3</c:v>
                </c:pt>
                <c:pt idx="24">
                  <c:v>3.332246028918E-3</c:v>
                </c:pt>
                <c:pt idx="25">
                  <c:v>3.0113743215480502E-3</c:v>
                </c:pt>
                <c:pt idx="26">
                  <c:v>2.6608524989875501E-3</c:v>
                </c:pt>
                <c:pt idx="27">
                  <c:v>2.2988214068423302E-3</c:v>
                </c:pt>
                <c:pt idx="28">
                  <c:v>1.94186054983213E-3</c:v>
                </c:pt>
                <c:pt idx="29">
                  <c:v>1.6038332734192001E-3</c:v>
                </c:pt>
                <c:pt idx="30">
                  <c:v>1.29517595665892E-3</c:v>
                </c:pt>
                <c:pt idx="31">
                  <c:v>1.02264924563978E-3</c:v>
                </c:pt>
                <c:pt idx="32">
                  <c:v>7.8950158300894295E-4</c:v>
                </c:pt>
                <c:pt idx="33">
                  <c:v>5.9594706068816195E-4</c:v>
                </c:pt>
                <c:pt idx="34">
                  <c:v>4.3983595980427303E-4</c:v>
                </c:pt>
                <c:pt idx="35">
                  <c:v>3.1739651835667497E-4</c:v>
                </c:pt>
                <c:pt idx="36">
                  <c:v>2.2394530294843001E-4</c:v>
                </c:pt>
                <c:pt idx="37">
                  <c:v>1.54493471343952E-4</c:v>
                </c:pt>
                <c:pt idx="38">
                  <c:v>1.0420934814422699E-4</c:v>
                </c:pt>
                <c:pt idx="39">
                  <c:v>6.8727666906140197E-5</c:v>
                </c:pt>
                <c:pt idx="40">
                  <c:v>4.4318484119380297E-5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791552"/>
        <c:axId val="78114176"/>
      </c:areaChart>
      <c:catAx>
        <c:axId val="967915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8114176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781141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679155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0"/>
          <c:order val="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-300</c:v>
                </c:pt>
                <c:pt idx="1">
                  <c:v>-285</c:v>
                </c:pt>
                <c:pt idx="2">
                  <c:v>-270</c:v>
                </c:pt>
                <c:pt idx="3">
                  <c:v>-255</c:v>
                </c:pt>
                <c:pt idx="4">
                  <c:v>-240</c:v>
                </c:pt>
                <c:pt idx="5">
                  <c:v>-225.00000000000011</c:v>
                </c:pt>
                <c:pt idx="6">
                  <c:v>-210.00000000000011</c:v>
                </c:pt>
                <c:pt idx="7">
                  <c:v>-195.00000000000011</c:v>
                </c:pt>
                <c:pt idx="8">
                  <c:v>-180.00000000000011</c:v>
                </c:pt>
                <c:pt idx="9">
                  <c:v>-165.00000000000011</c:v>
                </c:pt>
                <c:pt idx="10">
                  <c:v>-150.00000000000011</c:v>
                </c:pt>
                <c:pt idx="11">
                  <c:v>-135.00000000000011</c:v>
                </c:pt>
                <c:pt idx="12">
                  <c:v>-120.0000000000001</c:v>
                </c:pt>
                <c:pt idx="13">
                  <c:v>-105.0000000000001</c:v>
                </c:pt>
                <c:pt idx="14">
                  <c:v>-90.000000000000114</c:v>
                </c:pt>
                <c:pt idx="15">
                  <c:v>-75.000000000000114</c:v>
                </c:pt>
                <c:pt idx="16">
                  <c:v>-60.000000000000107</c:v>
                </c:pt>
                <c:pt idx="17">
                  <c:v>-45.000000000000107</c:v>
                </c:pt>
                <c:pt idx="18">
                  <c:v>-30.000000000000099</c:v>
                </c:pt>
                <c:pt idx="19">
                  <c:v>-15.000000000000099</c:v>
                </c:pt>
                <c:pt idx="20">
                  <c:v>-1.0547118733939E-13</c:v>
                </c:pt>
                <c:pt idx="21">
                  <c:v>14.999999999999901</c:v>
                </c:pt>
                <c:pt idx="22">
                  <c:v>29.99999999999989</c:v>
                </c:pt>
                <c:pt idx="23">
                  <c:v>44.999999999999901</c:v>
                </c:pt>
                <c:pt idx="24">
                  <c:v>59.999999999999901</c:v>
                </c:pt>
                <c:pt idx="25">
                  <c:v>74.999999999999901</c:v>
                </c:pt>
                <c:pt idx="26">
                  <c:v>89.999999999999901</c:v>
                </c:pt>
                <c:pt idx="27">
                  <c:v>105</c:v>
                </c:pt>
                <c:pt idx="28">
                  <c:v>12</c:v>
                </c:pt>
                <c:pt idx="29">
                  <c:v>135</c:v>
                </c:pt>
                <c:pt idx="30">
                  <c:v>15</c:v>
                </c:pt>
                <c:pt idx="31">
                  <c:v>165</c:v>
                </c:pt>
                <c:pt idx="32">
                  <c:v>18</c:v>
                </c:pt>
                <c:pt idx="33">
                  <c:v>194.9999999999998</c:v>
                </c:pt>
                <c:pt idx="34">
                  <c:v>209.9999999999998</c:v>
                </c:pt>
                <c:pt idx="35">
                  <c:v>224.9999999999998</c:v>
                </c:pt>
                <c:pt idx="36">
                  <c:v>239.9999999999998</c:v>
                </c:pt>
                <c:pt idx="37">
                  <c:v>254.9999999999998</c:v>
                </c:pt>
                <c:pt idx="38">
                  <c:v>269.99999999999892</c:v>
                </c:pt>
                <c:pt idx="39">
                  <c:v>284.99999999999892</c:v>
                </c:pt>
                <c:pt idx="40">
                  <c:v>299.99999999999892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4.4318484119380101E-5</c:v>
                </c:pt>
                <c:pt idx="1">
                  <c:v>6.8727666906139695E-5</c:v>
                </c:pt>
                <c:pt idx="2">
                  <c:v>1.04209348144226E-4</c:v>
                </c:pt>
                <c:pt idx="3">
                  <c:v>1.54493471343952E-4</c:v>
                </c:pt>
                <c:pt idx="4">
                  <c:v>2.2394530294842901E-4</c:v>
                </c:pt>
                <c:pt idx="5">
                  <c:v>3.17396518356674E-4</c:v>
                </c:pt>
                <c:pt idx="6">
                  <c:v>4.3983595980427102E-4</c:v>
                </c:pt>
                <c:pt idx="7">
                  <c:v>5.9594706068816E-4</c:v>
                </c:pt>
                <c:pt idx="8">
                  <c:v>7.8950158300894002E-4</c:v>
                </c:pt>
                <c:pt idx="9">
                  <c:v>1.02264924563978E-3</c:v>
                </c:pt>
                <c:pt idx="10">
                  <c:v>1.29517595665892E-3</c:v>
                </c:pt>
                <c:pt idx="11">
                  <c:v>1.6038332734191901E-3</c:v>
                </c:pt>
                <c:pt idx="12">
                  <c:v>1.94186054983213E-3</c:v>
                </c:pt>
                <c:pt idx="13">
                  <c:v>2.2988214068423302E-3</c:v>
                </c:pt>
                <c:pt idx="14">
                  <c:v>2.6608524989875401E-3</c:v>
                </c:pt>
                <c:pt idx="15">
                  <c:v>3.0113743215480402E-3</c:v>
                </c:pt>
                <c:pt idx="16">
                  <c:v>3.33224602891799E-3</c:v>
                </c:pt>
                <c:pt idx="17">
                  <c:v>3.60526962461648E-3</c:v>
                </c:pt>
                <c:pt idx="18">
                  <c:v>3.8138781546052402E-3</c:v>
                </c:pt>
                <c:pt idx="19">
                  <c:v>3.9447933090788903E-3</c:v>
                </c:pt>
                <c:pt idx="20">
                  <c:v>3.9894228040143302E-3</c:v>
                </c:pt>
                <c:pt idx="21">
                  <c:v>3.9447933090788903E-3</c:v>
                </c:pt>
                <c:pt idx="22">
                  <c:v>3.8138781546052402E-3</c:v>
                </c:pt>
                <c:pt idx="23">
                  <c:v>3.60526962461648E-3</c:v>
                </c:pt>
                <c:pt idx="24">
                  <c:v>3.332246028918E-3</c:v>
                </c:pt>
                <c:pt idx="25">
                  <c:v>3.0113743215480502E-3</c:v>
                </c:pt>
                <c:pt idx="26">
                  <c:v>2.6608524989875501E-3</c:v>
                </c:pt>
                <c:pt idx="27">
                  <c:v>2.2988214068423302E-3</c:v>
                </c:pt>
                <c:pt idx="28">
                  <c:v>1.94186054983213E-3</c:v>
                </c:pt>
                <c:pt idx="29">
                  <c:v>1.6038332734192001E-3</c:v>
                </c:pt>
                <c:pt idx="30">
                  <c:v>1.29517595665892E-3</c:v>
                </c:pt>
                <c:pt idx="31">
                  <c:v>1.02264924563978E-3</c:v>
                </c:pt>
                <c:pt idx="32">
                  <c:v>7.8950158300894295E-4</c:v>
                </c:pt>
                <c:pt idx="33">
                  <c:v>5.9594706068816195E-4</c:v>
                </c:pt>
                <c:pt idx="34">
                  <c:v>4.3983595980427303E-4</c:v>
                </c:pt>
                <c:pt idx="35">
                  <c:v>3.1739651835667497E-4</c:v>
                </c:pt>
                <c:pt idx="36">
                  <c:v>2.2394530294843001E-4</c:v>
                </c:pt>
                <c:pt idx="37">
                  <c:v>1.54493471343952E-4</c:v>
                </c:pt>
                <c:pt idx="38">
                  <c:v>1.0420934814422699E-4</c:v>
                </c:pt>
                <c:pt idx="39">
                  <c:v>6.8727666906140197E-5</c:v>
                </c:pt>
                <c:pt idx="40">
                  <c:v>4.4318484119380297E-5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024128"/>
        <c:axId val="78578816"/>
      </c:areaChart>
      <c:catAx>
        <c:axId val="870241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8578816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785788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7024128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multiLvlStrRef>
              <c:f>Normal!$C$18:$C$58</c:f>
            </c:multiLvlStrRef>
          </c:cat>
          <c:val>
            <c:numRef>
              <c:f>Normal!$D$18:$D$58</c:f>
            </c:numRef>
          </c:val>
        </c:ser>
        <c:ser>
          <c:idx val="0"/>
          <c:order val="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-300</c:v>
                </c:pt>
                <c:pt idx="1">
                  <c:v>-285</c:v>
                </c:pt>
                <c:pt idx="2">
                  <c:v>-270</c:v>
                </c:pt>
                <c:pt idx="3">
                  <c:v>-255</c:v>
                </c:pt>
                <c:pt idx="4">
                  <c:v>-240</c:v>
                </c:pt>
                <c:pt idx="5">
                  <c:v>-225.00000000000011</c:v>
                </c:pt>
                <c:pt idx="6">
                  <c:v>-210.00000000000011</c:v>
                </c:pt>
                <c:pt idx="7">
                  <c:v>-195.00000000000011</c:v>
                </c:pt>
                <c:pt idx="8">
                  <c:v>-180.00000000000011</c:v>
                </c:pt>
                <c:pt idx="9">
                  <c:v>-165.00000000000011</c:v>
                </c:pt>
                <c:pt idx="10">
                  <c:v>-150.00000000000011</c:v>
                </c:pt>
                <c:pt idx="11">
                  <c:v>-135.00000000000011</c:v>
                </c:pt>
                <c:pt idx="12">
                  <c:v>-120.0000000000001</c:v>
                </c:pt>
                <c:pt idx="13">
                  <c:v>-105.0000000000001</c:v>
                </c:pt>
                <c:pt idx="14">
                  <c:v>-90.000000000000114</c:v>
                </c:pt>
                <c:pt idx="15">
                  <c:v>-75.000000000000114</c:v>
                </c:pt>
                <c:pt idx="16">
                  <c:v>-60.000000000000107</c:v>
                </c:pt>
                <c:pt idx="17">
                  <c:v>-45.000000000000107</c:v>
                </c:pt>
                <c:pt idx="18">
                  <c:v>-30.000000000000099</c:v>
                </c:pt>
                <c:pt idx="19">
                  <c:v>-15.000000000000099</c:v>
                </c:pt>
                <c:pt idx="20">
                  <c:v>-1.0547118733939E-13</c:v>
                </c:pt>
                <c:pt idx="21">
                  <c:v>14.999999999999901</c:v>
                </c:pt>
                <c:pt idx="22">
                  <c:v>29.99999999999989</c:v>
                </c:pt>
                <c:pt idx="23">
                  <c:v>44.999999999999901</c:v>
                </c:pt>
                <c:pt idx="24">
                  <c:v>59.999999999999901</c:v>
                </c:pt>
                <c:pt idx="25">
                  <c:v>74.999999999999901</c:v>
                </c:pt>
                <c:pt idx="26">
                  <c:v>89.999999999999901</c:v>
                </c:pt>
                <c:pt idx="27">
                  <c:v>105</c:v>
                </c:pt>
                <c:pt idx="28">
                  <c:v>12</c:v>
                </c:pt>
                <c:pt idx="29">
                  <c:v>135</c:v>
                </c:pt>
                <c:pt idx="30">
                  <c:v>15</c:v>
                </c:pt>
                <c:pt idx="31">
                  <c:v>165</c:v>
                </c:pt>
                <c:pt idx="32">
                  <c:v>18</c:v>
                </c:pt>
                <c:pt idx="33">
                  <c:v>194.9999999999998</c:v>
                </c:pt>
                <c:pt idx="34">
                  <c:v>209.9999999999998</c:v>
                </c:pt>
                <c:pt idx="35">
                  <c:v>224.9999999999998</c:v>
                </c:pt>
                <c:pt idx="36">
                  <c:v>239.9999999999998</c:v>
                </c:pt>
                <c:pt idx="37">
                  <c:v>254.9999999999998</c:v>
                </c:pt>
                <c:pt idx="38">
                  <c:v>269.99999999999892</c:v>
                </c:pt>
                <c:pt idx="39">
                  <c:v>284.99999999999892</c:v>
                </c:pt>
                <c:pt idx="40">
                  <c:v>299.99999999999892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4.4318484119380101E-5</c:v>
                </c:pt>
                <c:pt idx="1">
                  <c:v>6.8727666906139695E-5</c:v>
                </c:pt>
                <c:pt idx="2">
                  <c:v>1.04209348144226E-4</c:v>
                </c:pt>
                <c:pt idx="3">
                  <c:v>1.54493471343952E-4</c:v>
                </c:pt>
                <c:pt idx="4">
                  <c:v>2.2394530294842901E-4</c:v>
                </c:pt>
                <c:pt idx="5">
                  <c:v>3.17396518356674E-4</c:v>
                </c:pt>
                <c:pt idx="6">
                  <c:v>4.3983595980427102E-4</c:v>
                </c:pt>
                <c:pt idx="7">
                  <c:v>5.9594706068816E-4</c:v>
                </c:pt>
                <c:pt idx="8">
                  <c:v>7.8950158300894002E-4</c:v>
                </c:pt>
                <c:pt idx="9">
                  <c:v>1.02264924563978E-3</c:v>
                </c:pt>
                <c:pt idx="10">
                  <c:v>1.29517595665892E-3</c:v>
                </c:pt>
                <c:pt idx="11">
                  <c:v>1.6038332734191901E-3</c:v>
                </c:pt>
                <c:pt idx="12">
                  <c:v>1.94186054983213E-3</c:v>
                </c:pt>
                <c:pt idx="13">
                  <c:v>2.2988214068423302E-3</c:v>
                </c:pt>
                <c:pt idx="14">
                  <c:v>2.6608524989875401E-3</c:v>
                </c:pt>
                <c:pt idx="15">
                  <c:v>3.0113743215480402E-3</c:v>
                </c:pt>
                <c:pt idx="16">
                  <c:v>3.33224602891799E-3</c:v>
                </c:pt>
                <c:pt idx="17">
                  <c:v>3.60526962461648E-3</c:v>
                </c:pt>
                <c:pt idx="18">
                  <c:v>3.8138781546052402E-3</c:v>
                </c:pt>
                <c:pt idx="19">
                  <c:v>3.9447933090788903E-3</c:v>
                </c:pt>
                <c:pt idx="20">
                  <c:v>3.9894228040143302E-3</c:v>
                </c:pt>
                <c:pt idx="21">
                  <c:v>3.9447933090788903E-3</c:v>
                </c:pt>
                <c:pt idx="22">
                  <c:v>3.8138781546052402E-3</c:v>
                </c:pt>
                <c:pt idx="23">
                  <c:v>3.60526962461648E-3</c:v>
                </c:pt>
                <c:pt idx="24">
                  <c:v>3.332246028918E-3</c:v>
                </c:pt>
                <c:pt idx="25">
                  <c:v>3.0113743215480502E-3</c:v>
                </c:pt>
                <c:pt idx="26">
                  <c:v>2.6608524989875501E-3</c:v>
                </c:pt>
                <c:pt idx="27">
                  <c:v>2.2988214068423302E-3</c:v>
                </c:pt>
                <c:pt idx="28">
                  <c:v>1.94186054983213E-3</c:v>
                </c:pt>
                <c:pt idx="29">
                  <c:v>1.6038332734192001E-3</c:v>
                </c:pt>
                <c:pt idx="30">
                  <c:v>1.29517595665892E-3</c:v>
                </c:pt>
                <c:pt idx="31">
                  <c:v>1.02264924563978E-3</c:v>
                </c:pt>
                <c:pt idx="32">
                  <c:v>7.8950158300894295E-4</c:v>
                </c:pt>
                <c:pt idx="33">
                  <c:v>5.9594706068816195E-4</c:v>
                </c:pt>
                <c:pt idx="34">
                  <c:v>4.3983595980427303E-4</c:v>
                </c:pt>
                <c:pt idx="35">
                  <c:v>3.1739651835667497E-4</c:v>
                </c:pt>
                <c:pt idx="36">
                  <c:v>2.2394530294843001E-4</c:v>
                </c:pt>
                <c:pt idx="37">
                  <c:v>1.54493471343952E-4</c:v>
                </c:pt>
                <c:pt idx="38">
                  <c:v>1.0420934814422699E-4</c:v>
                </c:pt>
                <c:pt idx="39">
                  <c:v>6.8727666906140197E-5</c:v>
                </c:pt>
                <c:pt idx="40">
                  <c:v>4.4318484119380297E-5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092224"/>
        <c:axId val="78580544"/>
      </c:areaChart>
      <c:catAx>
        <c:axId val="870922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8580544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7858054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7092224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8"/>
          <c:order val="8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9"/>
          <c:order val="9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0"/>
          <c:order val="1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1"/>
          <c:order val="1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2"/>
          <c:order val="1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3"/>
          <c:order val="1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4"/>
          <c:order val="1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5"/>
          <c:order val="15"/>
          <c:spPr>
            <a:solidFill>
              <a:srgbClr val="660066">
                <a:alpha val="57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0"/>
          <c:order val="0"/>
          <c:spPr>
            <a:solidFill>
              <a:srgbClr val="993399"/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204672"/>
        <c:axId val="78582272"/>
      </c:areaChart>
      <c:catAx>
        <c:axId val="982046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8582272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785822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82046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8"/>
          <c:order val="8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9"/>
          <c:order val="9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0"/>
          <c:order val="1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1"/>
          <c:order val="1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2"/>
          <c:order val="1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3"/>
          <c:order val="1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4"/>
          <c:order val="1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5"/>
          <c:order val="15"/>
          <c:spPr>
            <a:solidFill>
              <a:srgbClr val="660066">
                <a:alpha val="57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0"/>
          <c:order val="0"/>
          <c:spPr>
            <a:solidFill>
              <a:srgbClr val="6699FF"/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8584576"/>
        <c:axId val="78584000"/>
      </c:areaChart>
      <c:catAx>
        <c:axId val="98584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8584000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785840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98584576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8"/>
          <c:order val="8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9"/>
          <c:order val="9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0"/>
          <c:order val="1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1"/>
          <c:order val="1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2"/>
          <c:order val="1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3"/>
          <c:order val="1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4"/>
          <c:order val="1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5"/>
          <c:order val="15"/>
          <c:spPr>
            <a:solidFill>
              <a:srgbClr val="660066">
                <a:alpha val="57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0"/>
          <c:order val="0"/>
          <c:spPr>
            <a:solidFill>
              <a:srgbClr val="6699FF"/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64032"/>
        <c:axId val="98279424"/>
      </c:areaChart>
      <c:catAx>
        <c:axId val="1011640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8279424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982794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116403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21708475137"/>
          <c:y val="0.120000083705416"/>
          <c:w val="0.77049077536557697"/>
          <c:h val="0.75428624043404002"/>
        </c:manualLayout>
      </c:layout>
      <c:areaChart>
        <c:grouping val="standard"/>
        <c:varyColors val="0"/>
        <c:ser>
          <c:idx val="8"/>
          <c:order val="8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9"/>
          <c:order val="9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0"/>
          <c:order val="10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1"/>
          <c:order val="1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2"/>
          <c:order val="1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3"/>
          <c:order val="1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4"/>
          <c:order val="1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5"/>
          <c:order val="15"/>
          <c:spPr>
            <a:solidFill>
              <a:srgbClr val="660066">
                <a:alpha val="57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4"/>
          <c:order val="4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5"/>
          <c:order val="5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6"/>
          <c:order val="6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7"/>
          <c:order val="7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2"/>
          <c:order val="2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3"/>
          <c:order val="3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1"/>
          <c:order val="1"/>
          <c:spPr>
            <a:solidFill>
              <a:srgbClr val="FF6600">
                <a:alpha val="79000"/>
              </a:srgbClr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ser>
          <c:idx val="0"/>
          <c:order val="0"/>
          <c:spPr>
            <a:solidFill>
              <a:srgbClr val="993399"/>
            </a:solidFill>
            <a:ln w="12700">
              <a:solidFill>
                <a:srgbClr val="000000"/>
              </a:solidFill>
              <a:prstDash val="solid"/>
            </a:ln>
          </c:spPr>
          <c:cat>
            <c:numRef>
              <c:f>Normal!$C$18:$C$58</c:f>
              <c:numCache>
                <c:formatCode>General</c:formatCode>
                <c:ptCount val="41"/>
                <c:pt idx="0">
                  <c:v>2</c:v>
                </c:pt>
                <c:pt idx="1">
                  <c:v>2.4</c:v>
                </c:pt>
                <c:pt idx="2">
                  <c:v>2.8000000000000012</c:v>
                </c:pt>
                <c:pt idx="3">
                  <c:v>3.2000000000000011</c:v>
                </c:pt>
                <c:pt idx="4">
                  <c:v>3.600000000000001</c:v>
                </c:pt>
                <c:pt idx="5">
                  <c:v>4.0000000000000018</c:v>
                </c:pt>
                <c:pt idx="6">
                  <c:v>4.4000000000000021</c:v>
                </c:pt>
                <c:pt idx="7">
                  <c:v>4.8000000000000016</c:v>
                </c:pt>
                <c:pt idx="8">
                  <c:v>5.2000000000000028</c:v>
                </c:pt>
                <c:pt idx="9">
                  <c:v>5.6</c:v>
                </c:pt>
                <c:pt idx="10">
                  <c:v>6.0000000000000044</c:v>
                </c:pt>
                <c:pt idx="11">
                  <c:v>6.400000000000003</c:v>
                </c:pt>
                <c:pt idx="12">
                  <c:v>6.8000000000000016</c:v>
                </c:pt>
                <c:pt idx="13">
                  <c:v>7.2000000000000028</c:v>
                </c:pt>
                <c:pt idx="14">
                  <c:v>7.6</c:v>
                </c:pt>
                <c:pt idx="15">
                  <c:v>8.0000000000000036</c:v>
                </c:pt>
                <c:pt idx="16">
                  <c:v>8.4000000000000021</c:v>
                </c:pt>
                <c:pt idx="17">
                  <c:v>8.8000000000000025</c:v>
                </c:pt>
                <c:pt idx="18">
                  <c:v>9.2000000000000028</c:v>
                </c:pt>
                <c:pt idx="19">
                  <c:v>9.6000000000000032</c:v>
                </c:pt>
                <c:pt idx="20">
                  <c:v>10</c:v>
                </c:pt>
                <c:pt idx="21">
                  <c:v>10.4</c:v>
                </c:pt>
                <c:pt idx="22">
                  <c:v>10.8</c:v>
                </c:pt>
                <c:pt idx="23">
                  <c:v>11.2</c:v>
                </c:pt>
                <c:pt idx="24">
                  <c:v>11.6</c:v>
                </c:pt>
                <c:pt idx="25">
                  <c:v>12</c:v>
                </c:pt>
                <c:pt idx="26">
                  <c:v>12.4</c:v>
                </c:pt>
                <c:pt idx="27">
                  <c:v>12.8</c:v>
                </c:pt>
                <c:pt idx="28">
                  <c:v>13.2</c:v>
                </c:pt>
                <c:pt idx="29">
                  <c:v>13.6</c:v>
                </c:pt>
                <c:pt idx="30">
                  <c:v>14</c:v>
                </c:pt>
                <c:pt idx="31">
                  <c:v>14.4</c:v>
                </c:pt>
                <c:pt idx="32">
                  <c:v>14.8</c:v>
                </c:pt>
                <c:pt idx="33">
                  <c:v>15.2</c:v>
                </c:pt>
                <c:pt idx="34">
                  <c:v>15.6</c:v>
                </c:pt>
                <c:pt idx="35">
                  <c:v>16</c:v>
                </c:pt>
                <c:pt idx="36">
                  <c:v>16.400000000000009</c:v>
                </c:pt>
                <c:pt idx="37">
                  <c:v>16.8</c:v>
                </c:pt>
                <c:pt idx="38">
                  <c:v>17.20000000000001</c:v>
                </c:pt>
                <c:pt idx="39">
                  <c:v>17.600000000000001</c:v>
                </c:pt>
                <c:pt idx="40">
                  <c:v>18.000000000000011</c:v>
                </c:pt>
              </c:numCache>
            </c:numRef>
          </c:cat>
          <c:val>
            <c:numRef>
              <c:f>Normal!$D$18:$D$58</c:f>
              <c:numCache>
                <c:formatCode>General</c:formatCode>
                <c:ptCount val="41"/>
                <c:pt idx="0">
                  <c:v>6.6915112882442697E-5</c:v>
                </c:pt>
                <c:pt idx="1">
                  <c:v>1.4597346289573E-4</c:v>
                </c:pt>
                <c:pt idx="2">
                  <c:v>3.05950965056886E-4</c:v>
                </c:pt>
                <c:pt idx="3">
                  <c:v>6.1610958423650997E-4</c:v>
                </c:pt>
                <c:pt idx="4">
                  <c:v>1.19204410073242E-3</c:v>
                </c:pt>
                <c:pt idx="5">
                  <c:v>2.2159242059690098E-3</c:v>
                </c:pt>
                <c:pt idx="6">
                  <c:v>3.9577257914899903E-3</c:v>
                </c:pt>
                <c:pt idx="7">
                  <c:v>6.7914846168428298E-3</c:v>
                </c:pt>
                <c:pt idx="8">
                  <c:v>1.11972651474215E-2</c:v>
                </c:pt>
                <c:pt idx="9">
                  <c:v>1.7737296423115799E-2</c:v>
                </c:pt>
                <c:pt idx="10">
                  <c:v>2.6995483256594101E-2</c:v>
                </c:pt>
                <c:pt idx="11">
                  <c:v>3.94750791504472E-2</c:v>
                </c:pt>
                <c:pt idx="12">
                  <c:v>5.5460417339727897E-2</c:v>
                </c:pt>
                <c:pt idx="13">
                  <c:v>7.4863732817872605E-2</c:v>
                </c:pt>
                <c:pt idx="14">
                  <c:v>9.7093027491606601E-2</c:v>
                </c:pt>
                <c:pt idx="15">
                  <c:v>0.120985362259572</c:v>
                </c:pt>
                <c:pt idx="16">
                  <c:v>0.144845776380741</c:v>
                </c:pt>
                <c:pt idx="17">
                  <c:v>0.1666123014459</c:v>
                </c:pt>
                <c:pt idx="18">
                  <c:v>0.184135070151662</c:v>
                </c:pt>
                <c:pt idx="19">
                  <c:v>0.195521346987728</c:v>
                </c:pt>
                <c:pt idx="20">
                  <c:v>0.19947114020071599</c:v>
                </c:pt>
                <c:pt idx="21">
                  <c:v>0.195521346987728</c:v>
                </c:pt>
                <c:pt idx="22">
                  <c:v>0.184135070151662</c:v>
                </c:pt>
                <c:pt idx="23">
                  <c:v>0.1666123014459</c:v>
                </c:pt>
                <c:pt idx="24">
                  <c:v>0.144845776380741</c:v>
                </c:pt>
                <c:pt idx="25">
                  <c:v>0.120985362259571</c:v>
                </c:pt>
                <c:pt idx="26">
                  <c:v>9.7093027491606296E-2</c:v>
                </c:pt>
                <c:pt idx="27">
                  <c:v>7.48637328178723E-2</c:v>
                </c:pt>
                <c:pt idx="28">
                  <c:v>5.5460417339727598E-2</c:v>
                </c:pt>
                <c:pt idx="29">
                  <c:v>3.9475079150446998E-2</c:v>
                </c:pt>
                <c:pt idx="30">
                  <c:v>2.69954832565939E-2</c:v>
                </c:pt>
                <c:pt idx="31">
                  <c:v>1.7737296423115698E-2</c:v>
                </c:pt>
                <c:pt idx="32">
                  <c:v>1.1197265147421399E-2</c:v>
                </c:pt>
                <c:pt idx="33">
                  <c:v>6.7914846168427804E-3</c:v>
                </c:pt>
                <c:pt idx="34">
                  <c:v>3.9577257914899496E-3</c:v>
                </c:pt>
                <c:pt idx="35">
                  <c:v>2.2159242059689899E-3</c:v>
                </c:pt>
                <c:pt idx="36">
                  <c:v>1.19204410073241E-3</c:v>
                </c:pt>
                <c:pt idx="37">
                  <c:v>6.1610958423650498E-4</c:v>
                </c:pt>
                <c:pt idx="38">
                  <c:v>3.0595096505688302E-4</c:v>
                </c:pt>
                <c:pt idx="39">
                  <c:v>1.45973462895729E-4</c:v>
                </c:pt>
                <c:pt idx="40">
                  <c:v>6.6915112882441694E-5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166080"/>
        <c:axId val="98281152"/>
      </c:areaChart>
      <c:catAx>
        <c:axId val="101166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8281152"/>
        <c:crosses val="autoZero"/>
        <c:auto val="1"/>
        <c:lblAlgn val="ctr"/>
        <c:lblOffset val="100"/>
        <c:tickLblSkip val="4"/>
        <c:tickMarkSkip val="2"/>
        <c:noMultiLvlLbl val="0"/>
      </c:catAx>
      <c:valAx>
        <c:axId val="982811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01166080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3175">
      <a:noFill/>
      <a:prstDash val="solid"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Verdana"/>
          <a:ea typeface="Verdana"/>
          <a:cs typeface="Verdana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8BDE2-87D4-8D47-861E-E878FD2BF6C6}" type="datetimeFigureOut">
              <a:rPr lang="en-US" smtClean="0"/>
              <a:pPr/>
              <a:t>4/27/2012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42818-B440-6241-B10F-8A7854D88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1229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D9B91-EF5E-E74A-9C4C-EB9AA1BFE8A2}" type="datetimeFigureOut">
              <a:rPr lang="en-US" smtClean="0"/>
              <a:pPr/>
              <a:t>4/27/2012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DDB00-CEB6-C145-AF35-0ADC681AB9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91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2912F8-F96C-C44F-B411-E86A30EFC304}" type="slidenum">
              <a:rPr lang="en-US"/>
              <a:pPr/>
              <a:t>6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0741-6D23-7841-903E-39236A603EF3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9D441ED-22D9-48D6-AD92-DEFB12278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F06D-C6CA-C14C-9AF5-A5B0073AA1D4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9EBE8-CB36-224F-8B1D-C2DB680EA82E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F2F2-F480-4F40-B824-3EDC755F77A0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ADD-690B-944E-8E56-F7FB2486EC0F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9D441ED-22D9-48D6-AD92-DEFB122789E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04C0-3563-154A-8407-C20C813B5D77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AC76-7FE3-D74B-95A2-FB9A77E96B14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9A97-CD25-6F4B-83E7-E648D4EECDEA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B88A-FD68-9A49-ADE3-AEC33162BC2F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358F-CEDE-784D-A5B4-3EE9AAB947A7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8A796-80E6-2447-BEB3-80259B264068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79EF4D1-0D65-6441-848F-6B9FBEB79A81}" type="datetime1">
              <a:rPr lang="en-US" smtClean="0"/>
              <a:pPr/>
              <a:t>4/27/2012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noFill/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D4225EC-A78A-9C45-AA87-399B57BC56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rgbClr val="E11510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charset="2"/>
        <a:buChar char="Ø"/>
        <a:defRPr kumimoji="0" sz="2800" kern="1200">
          <a:solidFill>
            <a:schemeClr val="tx1"/>
          </a:solidFill>
          <a:latin typeface="Comic Sans MS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Comic Sans MS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Comic Sans MS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Comic Sans MS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Comic Sans MS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d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2.pd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df"/><Relationship Id="rId13" Type="http://schemas.openxmlformats.org/officeDocument/2006/relationships/image" Target="../media/image27.png"/><Relationship Id="rId18" Type="http://schemas.openxmlformats.org/officeDocument/2006/relationships/image" Target="../media/image50.pdf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44.pdf"/><Relationship Id="rId17" Type="http://schemas.openxmlformats.org/officeDocument/2006/relationships/image" Target="../media/image29.png"/><Relationship Id="rId2" Type="http://schemas.openxmlformats.org/officeDocument/2006/relationships/image" Target="../media/image34.pdf"/><Relationship Id="rId16" Type="http://schemas.openxmlformats.org/officeDocument/2006/relationships/image" Target="../media/image4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df"/><Relationship Id="rId5" Type="http://schemas.openxmlformats.org/officeDocument/2006/relationships/image" Target="../media/image24.png"/><Relationship Id="rId15" Type="http://schemas.openxmlformats.org/officeDocument/2006/relationships/image" Target="../media/image28.png"/><Relationship Id="rId10" Type="http://schemas.openxmlformats.org/officeDocument/2006/relationships/image" Target="../media/image42.pdf"/><Relationship Id="rId19" Type="http://schemas.openxmlformats.org/officeDocument/2006/relationships/image" Target="../media/image30.png"/><Relationship Id="rId4" Type="http://schemas.openxmlformats.org/officeDocument/2006/relationships/image" Target="../media/image36.pdf"/><Relationship Id="rId9" Type="http://schemas.openxmlformats.org/officeDocument/2006/relationships/image" Target="../media/image26.png"/><Relationship Id="rId14" Type="http://schemas.openxmlformats.org/officeDocument/2006/relationships/image" Target="../media/image46.pd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2.pd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df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54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df"/><Relationship Id="rId5" Type="http://schemas.openxmlformats.org/officeDocument/2006/relationships/image" Target="../media/image33.png"/><Relationship Id="rId4" Type="http://schemas.openxmlformats.org/officeDocument/2006/relationships/image" Target="../media/image56.pdf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62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df"/><Relationship Id="rId5" Type="http://schemas.openxmlformats.org/officeDocument/2006/relationships/image" Target="../media/image37.png"/><Relationship Id="rId4" Type="http://schemas.openxmlformats.org/officeDocument/2006/relationships/image" Target="../media/image64.pd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6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df"/><Relationship Id="rId5" Type="http://schemas.openxmlformats.org/officeDocument/2006/relationships/image" Target="../media/image40.png"/><Relationship Id="rId4" Type="http://schemas.openxmlformats.org/officeDocument/2006/relationships/image" Target="../media/image70.pd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74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df"/><Relationship Id="rId5" Type="http://schemas.openxmlformats.org/officeDocument/2006/relationships/image" Target="../media/image43.png"/><Relationship Id="rId4" Type="http://schemas.openxmlformats.org/officeDocument/2006/relationships/image" Target="../media/image76.pd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df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76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df"/><Relationship Id="rId5" Type="http://schemas.openxmlformats.org/officeDocument/2006/relationships/image" Target="../media/image44.png"/><Relationship Id="rId4" Type="http://schemas.openxmlformats.org/officeDocument/2006/relationships/image" Target="../media/image78.pdf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84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df"/><Relationship Id="rId5" Type="http://schemas.openxmlformats.org/officeDocument/2006/relationships/image" Target="../media/image48.png"/><Relationship Id="rId4" Type="http://schemas.openxmlformats.org/officeDocument/2006/relationships/image" Target="../media/image86.pd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df"/><Relationship Id="rId13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12" Type="http://schemas.openxmlformats.org/officeDocument/2006/relationships/image" Target="../media/image100.pdf"/><Relationship Id="rId17" Type="http://schemas.openxmlformats.org/officeDocument/2006/relationships/image" Target="../media/image57.png"/><Relationship Id="rId2" Type="http://schemas.openxmlformats.org/officeDocument/2006/relationships/image" Target="../media/image90.pdf"/><Relationship Id="rId16" Type="http://schemas.openxmlformats.org/officeDocument/2006/relationships/image" Target="../media/image104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df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image" Target="../media/image98.pdf"/><Relationship Id="rId4" Type="http://schemas.openxmlformats.org/officeDocument/2006/relationships/image" Target="../media/image92.pdf"/><Relationship Id="rId9" Type="http://schemas.openxmlformats.org/officeDocument/2006/relationships/image" Target="../media/image53.png"/><Relationship Id="rId14" Type="http://schemas.openxmlformats.org/officeDocument/2006/relationships/image" Target="../media/image102.pd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.png"/><Relationship Id="rId18" Type="http://schemas.openxmlformats.org/officeDocument/2006/relationships/image" Target="../media/image116.pdf"/><Relationship Id="rId26" Type="http://schemas.openxmlformats.org/officeDocument/2006/relationships/image" Target="../media/image124.pdf"/><Relationship Id="rId3" Type="http://schemas.openxmlformats.org/officeDocument/2006/relationships/image" Target="../media/image51.png"/><Relationship Id="rId21" Type="http://schemas.openxmlformats.org/officeDocument/2006/relationships/image" Target="../media/image64.png"/><Relationship Id="rId34" Type="http://schemas.openxmlformats.org/officeDocument/2006/relationships/image" Target="../media/image132.pdf"/><Relationship Id="rId7" Type="http://schemas.openxmlformats.org/officeDocument/2006/relationships/image" Target="../media/image54.png"/><Relationship Id="rId12" Type="http://schemas.openxmlformats.org/officeDocument/2006/relationships/image" Target="../media/image110.pdf"/><Relationship Id="rId17" Type="http://schemas.openxmlformats.org/officeDocument/2006/relationships/image" Target="../media/image62.png"/><Relationship Id="rId25" Type="http://schemas.openxmlformats.org/officeDocument/2006/relationships/image" Target="../media/image66.png"/><Relationship Id="rId33" Type="http://schemas.openxmlformats.org/officeDocument/2006/relationships/image" Target="../media/image68.png"/><Relationship Id="rId2" Type="http://schemas.openxmlformats.org/officeDocument/2006/relationships/image" Target="../media/image92.pdf"/><Relationship Id="rId16" Type="http://schemas.openxmlformats.org/officeDocument/2006/relationships/image" Target="../media/image114.pdf"/><Relationship Id="rId20" Type="http://schemas.openxmlformats.org/officeDocument/2006/relationships/image" Target="../media/image11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df"/><Relationship Id="rId11" Type="http://schemas.openxmlformats.org/officeDocument/2006/relationships/image" Target="../media/image59.png"/><Relationship Id="rId24" Type="http://schemas.openxmlformats.org/officeDocument/2006/relationships/image" Target="../media/image122.pdf"/><Relationship Id="rId32" Type="http://schemas.openxmlformats.org/officeDocument/2006/relationships/image" Target="../media/image130.pdf"/><Relationship Id="rId37" Type="http://schemas.openxmlformats.org/officeDocument/2006/relationships/image" Target="../media/image70.png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23" Type="http://schemas.openxmlformats.org/officeDocument/2006/relationships/image" Target="../media/image65.png"/><Relationship Id="rId28" Type="http://schemas.openxmlformats.org/officeDocument/2006/relationships/image" Target="../media/image126.pdf"/><Relationship Id="rId36" Type="http://schemas.openxmlformats.org/officeDocument/2006/relationships/image" Target="../media/image134.pdf"/><Relationship Id="rId10" Type="http://schemas.openxmlformats.org/officeDocument/2006/relationships/image" Target="../media/image108.pdf"/><Relationship Id="rId19" Type="http://schemas.openxmlformats.org/officeDocument/2006/relationships/image" Target="../media/image63.png"/><Relationship Id="rId4" Type="http://schemas.openxmlformats.org/officeDocument/2006/relationships/image" Target="../media/image96.pdf"/><Relationship Id="rId9" Type="http://schemas.openxmlformats.org/officeDocument/2006/relationships/image" Target="../media/image58.png"/><Relationship Id="rId14" Type="http://schemas.openxmlformats.org/officeDocument/2006/relationships/image" Target="../media/image112.pdf"/><Relationship Id="rId22" Type="http://schemas.openxmlformats.org/officeDocument/2006/relationships/image" Target="../media/image120.pdf"/><Relationship Id="rId27" Type="http://schemas.openxmlformats.org/officeDocument/2006/relationships/image" Target="../media/image67.png"/><Relationship Id="rId30" Type="http://schemas.openxmlformats.org/officeDocument/2006/relationships/image" Target="../media/image128.pdf"/><Relationship Id="rId35" Type="http://schemas.openxmlformats.org/officeDocument/2006/relationships/image" Target="../media/image69.png"/><Relationship Id="rId8" Type="http://schemas.openxmlformats.org/officeDocument/2006/relationships/image" Target="../media/image106.pd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36.pd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38.pd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df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140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df"/><Relationship Id="rId5" Type="http://schemas.openxmlformats.org/officeDocument/2006/relationships/image" Target="../media/image74.png"/><Relationship Id="rId4" Type="http://schemas.openxmlformats.org/officeDocument/2006/relationships/image" Target="../media/image142.pdf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df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76.png"/><Relationship Id="rId2" Type="http://schemas.openxmlformats.org/officeDocument/2006/relationships/image" Target="../media/image14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df"/><Relationship Id="rId5" Type="http://schemas.openxmlformats.org/officeDocument/2006/relationships/image" Target="../media/image78.png"/><Relationship Id="rId4" Type="http://schemas.openxmlformats.org/officeDocument/2006/relationships/image" Target="../media/image150.pd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54.pd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df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image" Target="../media/image156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df"/><Relationship Id="rId5" Type="http://schemas.openxmlformats.org/officeDocument/2006/relationships/image" Target="../media/image81.png"/><Relationship Id="rId4" Type="http://schemas.openxmlformats.org/officeDocument/2006/relationships/image" Target="../media/image158.pdf"/><Relationship Id="rId9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64.pd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df"/><Relationship Id="rId13" Type="http://schemas.openxmlformats.org/officeDocument/2006/relationships/image" Target="../media/image90.png"/><Relationship Id="rId18" Type="http://schemas.openxmlformats.org/officeDocument/2006/relationships/image" Target="../media/image182.pdf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openxmlformats.org/officeDocument/2006/relationships/image" Target="../media/image176.pdf"/><Relationship Id="rId17" Type="http://schemas.openxmlformats.org/officeDocument/2006/relationships/image" Target="../media/image92.png"/><Relationship Id="rId2" Type="http://schemas.openxmlformats.org/officeDocument/2006/relationships/image" Target="../media/image166.pdf"/><Relationship Id="rId16" Type="http://schemas.openxmlformats.org/officeDocument/2006/relationships/image" Target="../media/image180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df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5" Type="http://schemas.openxmlformats.org/officeDocument/2006/relationships/image" Target="../media/image91.png"/><Relationship Id="rId10" Type="http://schemas.openxmlformats.org/officeDocument/2006/relationships/image" Target="../media/image174.pdf"/><Relationship Id="rId19" Type="http://schemas.openxmlformats.org/officeDocument/2006/relationships/image" Target="../media/image93.png"/><Relationship Id="rId4" Type="http://schemas.openxmlformats.org/officeDocument/2006/relationships/image" Target="../media/image168.pdf"/><Relationship Id="rId9" Type="http://schemas.openxmlformats.org/officeDocument/2006/relationships/image" Target="../media/image88.png"/><Relationship Id="rId14" Type="http://schemas.openxmlformats.org/officeDocument/2006/relationships/image" Target="../media/image178.pd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184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df"/><Relationship Id="rId5" Type="http://schemas.openxmlformats.org/officeDocument/2006/relationships/image" Target="../media/image95.png"/><Relationship Id="rId4" Type="http://schemas.openxmlformats.org/officeDocument/2006/relationships/image" Target="../media/image186.pd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186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df"/><Relationship Id="rId5" Type="http://schemas.openxmlformats.org/officeDocument/2006/relationships/image" Target="../media/image97.png"/><Relationship Id="rId4" Type="http://schemas.openxmlformats.org/officeDocument/2006/relationships/image" Target="../media/image190.pd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hart" Target="../charts/chart2.xml"/><Relationship Id="rId18" Type="http://schemas.openxmlformats.org/officeDocument/2006/relationships/image" Target="../media/image104.png"/><Relationship Id="rId3" Type="http://schemas.openxmlformats.org/officeDocument/2006/relationships/image" Target="../media/image99.png"/><Relationship Id="rId21" Type="http://schemas.openxmlformats.org/officeDocument/2006/relationships/image" Target="../media/image201.pdf"/><Relationship Id="rId7" Type="http://schemas.openxmlformats.org/officeDocument/2006/relationships/image" Target="../media/image172.pdf"/><Relationship Id="rId12" Type="http://schemas.openxmlformats.org/officeDocument/2006/relationships/image" Target="../media/image102.png"/><Relationship Id="rId17" Type="http://schemas.openxmlformats.org/officeDocument/2006/relationships/image" Target="../media/image199.pdf"/><Relationship Id="rId25" Type="http://schemas.openxmlformats.org/officeDocument/2006/relationships/image" Target="../media/image107.png"/><Relationship Id="rId2" Type="http://schemas.openxmlformats.org/officeDocument/2006/relationships/image" Target="../media/image194.pdf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11" Type="http://schemas.openxmlformats.org/officeDocument/2006/relationships/image" Target="../media/image197.pdf"/><Relationship Id="rId24" Type="http://schemas.openxmlformats.org/officeDocument/2006/relationships/image" Target="../media/image202.pdf"/><Relationship Id="rId5" Type="http://schemas.openxmlformats.org/officeDocument/2006/relationships/image" Target="../media/image100.png"/><Relationship Id="rId15" Type="http://schemas.openxmlformats.org/officeDocument/2006/relationships/image" Target="../media/image103.png"/><Relationship Id="rId10" Type="http://schemas.openxmlformats.org/officeDocument/2006/relationships/image" Target="../media/image101.png"/><Relationship Id="rId19" Type="http://schemas.openxmlformats.org/officeDocument/2006/relationships/image" Target="../media/image200.pdf"/><Relationship Id="rId4" Type="http://schemas.openxmlformats.org/officeDocument/2006/relationships/image" Target="../media/image195.pdf"/><Relationship Id="rId9" Type="http://schemas.openxmlformats.org/officeDocument/2006/relationships/image" Target="../media/image196.pdf"/><Relationship Id="rId14" Type="http://schemas.openxmlformats.org/officeDocument/2006/relationships/image" Target="../media/image198.pdf"/><Relationship Id="rId22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5.pdf"/><Relationship Id="rId18" Type="http://schemas.openxmlformats.org/officeDocument/2006/relationships/image" Target="../media/image105.png"/><Relationship Id="rId26" Type="http://schemas.openxmlformats.org/officeDocument/2006/relationships/image" Target="../media/image207.pdf"/><Relationship Id="rId21" Type="http://schemas.openxmlformats.org/officeDocument/2006/relationships/image" Target="../media/image198.pdf"/><Relationship Id="rId34" Type="http://schemas.openxmlformats.org/officeDocument/2006/relationships/chart" Target="../charts/chart7.xml"/><Relationship Id="rId7" Type="http://schemas.openxmlformats.org/officeDocument/2006/relationships/image" Target="../media/image109.png"/><Relationship Id="rId12" Type="http://schemas.openxmlformats.org/officeDocument/2006/relationships/image" Target="../media/image104.png"/><Relationship Id="rId17" Type="http://schemas.openxmlformats.org/officeDocument/2006/relationships/image" Target="../media/image200.pdf"/><Relationship Id="rId25" Type="http://schemas.openxmlformats.org/officeDocument/2006/relationships/chart" Target="../charts/chart4.xml"/><Relationship Id="rId33" Type="http://schemas.openxmlformats.org/officeDocument/2006/relationships/image" Target="../media/image113.png"/><Relationship Id="rId2" Type="http://schemas.openxmlformats.org/officeDocument/2006/relationships/image" Target="../media/image202.pdf"/><Relationship Id="rId16" Type="http://schemas.openxmlformats.org/officeDocument/2006/relationships/image" Target="../media/image110.png"/><Relationship Id="rId20" Type="http://schemas.openxmlformats.org/officeDocument/2006/relationships/image" Target="../media/image88.png"/><Relationship Id="rId29" Type="http://schemas.openxmlformats.org/officeDocument/2006/relationships/image" Target="../media/image208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df"/><Relationship Id="rId11" Type="http://schemas.openxmlformats.org/officeDocument/2006/relationships/image" Target="../media/image199.pdf"/><Relationship Id="rId24" Type="http://schemas.openxmlformats.org/officeDocument/2006/relationships/image" Target="../media/image106.png"/><Relationship Id="rId32" Type="http://schemas.openxmlformats.org/officeDocument/2006/relationships/image" Target="../media/image209.pdf"/><Relationship Id="rId37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206.pdf"/><Relationship Id="rId23" Type="http://schemas.openxmlformats.org/officeDocument/2006/relationships/image" Target="../media/image201.pdf"/><Relationship Id="rId28" Type="http://schemas.openxmlformats.org/officeDocument/2006/relationships/chart" Target="../charts/chart5.xml"/><Relationship Id="rId36" Type="http://schemas.openxmlformats.org/officeDocument/2006/relationships/image" Target="../media/image210.pdf"/><Relationship Id="rId10" Type="http://schemas.openxmlformats.org/officeDocument/2006/relationships/image" Target="../media/image102.png"/><Relationship Id="rId19" Type="http://schemas.openxmlformats.org/officeDocument/2006/relationships/image" Target="../media/image172.pdf"/><Relationship Id="rId31" Type="http://schemas.openxmlformats.org/officeDocument/2006/relationships/chart" Target="../charts/chart6.xml"/><Relationship Id="rId4" Type="http://schemas.openxmlformats.org/officeDocument/2006/relationships/image" Target="../media/image203.pdf"/><Relationship Id="rId9" Type="http://schemas.openxmlformats.org/officeDocument/2006/relationships/image" Target="../media/image197.pdf"/><Relationship Id="rId14" Type="http://schemas.openxmlformats.org/officeDocument/2006/relationships/image" Target="../media/image101.png"/><Relationship Id="rId22" Type="http://schemas.openxmlformats.org/officeDocument/2006/relationships/image" Target="../media/image103.png"/><Relationship Id="rId27" Type="http://schemas.openxmlformats.org/officeDocument/2006/relationships/image" Target="../media/image111.png"/><Relationship Id="rId30" Type="http://schemas.openxmlformats.org/officeDocument/2006/relationships/image" Target="../media/image112.png"/><Relationship Id="rId35" Type="http://schemas.openxmlformats.org/officeDocument/2006/relationships/chart" Target="../charts/chart8.xml"/><Relationship Id="rId8" Type="http://schemas.openxmlformats.org/officeDocument/2006/relationships/chart" Target="../charts/chart3.xml"/><Relationship Id="rId3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0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df"/><Relationship Id="rId5" Type="http://schemas.openxmlformats.org/officeDocument/2006/relationships/image" Target="../media/image9.png"/><Relationship Id="rId4" Type="http://schemas.openxmlformats.org/officeDocument/2006/relationships/image" Target="../media/image12.pd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11.pd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14.pdf"/><Relationship Id="rId7" Type="http://schemas.openxmlformats.org/officeDocument/2006/relationships/image" Target="../media/image218.pdf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216.pdf"/><Relationship Id="rId10" Type="http://schemas.openxmlformats.org/officeDocument/2006/relationships/image" Target="../media/image120.png"/><Relationship Id="rId4" Type="http://schemas.openxmlformats.org/officeDocument/2006/relationships/image" Target="../media/image117.png"/><Relationship Id="rId9" Type="http://schemas.openxmlformats.org/officeDocument/2006/relationships/image" Target="../media/image220.pd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image" Target="../media/image222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df"/><Relationship Id="rId5" Type="http://schemas.openxmlformats.org/officeDocument/2006/relationships/image" Target="../media/image122.png"/><Relationship Id="rId4" Type="http://schemas.openxmlformats.org/officeDocument/2006/relationships/image" Target="../media/image224.pd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28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230.pd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32.pd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234.pd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df"/><Relationship Id="rId3" Type="http://schemas.openxmlformats.org/officeDocument/2006/relationships/image" Target="../media/image73.png"/><Relationship Id="rId7" Type="http://schemas.openxmlformats.org/officeDocument/2006/relationships/image" Target="../media/image128.png"/><Relationship Id="rId2" Type="http://schemas.openxmlformats.org/officeDocument/2006/relationships/image" Target="../media/image140.pd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df"/><Relationship Id="rId5" Type="http://schemas.openxmlformats.org/officeDocument/2006/relationships/image" Target="../media/image74.png"/><Relationship Id="rId4" Type="http://schemas.openxmlformats.org/officeDocument/2006/relationships/image" Target="../media/image142.pdf"/><Relationship Id="rId9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d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8.pd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d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52800" y="2161033"/>
            <a:ext cx="2133600" cy="1877567"/>
            <a:chOff x="2971800" y="3249168"/>
            <a:chExt cx="2514600" cy="2596748"/>
          </a:xfrm>
        </p:grpSpPr>
        <p:pic>
          <p:nvPicPr>
            <p:cNvPr id="9" name="Picture 8" descr="clt.g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3339359"/>
              <a:ext cx="2362200" cy="2506557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2971800" y="3249168"/>
              <a:ext cx="2514600" cy="4846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14800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Pseudorandom Generators from Invariance Principles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diceman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6800"/>
            <a:ext cx="2286000" cy="2286000"/>
          </a:xfrm>
          <a:prstGeom prst="rect">
            <a:avLst/>
          </a:prstGeom>
        </p:spPr>
      </p:pic>
      <p:pic>
        <p:nvPicPr>
          <p:cNvPr id="13" name="Content Placeholder 12" descr="dice1.jpg"/>
          <p:cNvPicPr>
            <a:picLocks noGrp="1" noChangeAspect="1"/>
          </p:cNvPicPr>
          <p:nvPr>
            <p:ph sz="quarter" idx="1"/>
          </p:nvPr>
        </p:nvPicPr>
        <p:blipFill>
          <a:blip r:embed="rId4"/>
          <a:srcRect l="-16689" r="-16689"/>
          <a:stretch>
            <a:fillRect/>
          </a:stretch>
        </p:blipFill>
        <p:spPr>
          <a:xfrm>
            <a:off x="1143000" y="1371600"/>
            <a:ext cx="2743200" cy="1613647"/>
          </a:xfrm>
        </p:spPr>
      </p:pic>
      <p:sp>
        <p:nvSpPr>
          <p:cNvPr id="14" name="Right Arrow 13"/>
          <p:cNvSpPr/>
          <p:nvPr/>
        </p:nvSpPr>
        <p:spPr>
          <a:xfrm>
            <a:off x="3962400" y="1981200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38400" y="5250359"/>
            <a:ext cx="4196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tx2"/>
                </a:solidFill>
              </a:rPr>
              <a:t>Raghu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</a:rPr>
              <a:t>Meka</a:t>
            </a:r>
            <a:endParaRPr lang="en-US" sz="2400" b="1" dirty="0" smtClean="0">
              <a:solidFill>
                <a:schemeClr val="tx2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UT Austin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5" name="Picture 44" descr="halfspac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176463"/>
            <a:ext cx="4876800" cy="36576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990600" y="1854201"/>
            <a:ext cx="3200400" cy="7871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14400" y="3981272"/>
            <a:ext cx="3505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Applications</a:t>
            </a:r>
            <a:r>
              <a:rPr lang="en-US" sz="2400" dirty="0" smtClean="0"/>
              <a:t>: </a:t>
            </a:r>
            <a:r>
              <a:rPr lang="en-US" sz="2400" dirty="0" err="1" smtClean="0"/>
              <a:t>Perceptrons</a:t>
            </a:r>
            <a:r>
              <a:rPr lang="en-US" sz="2400" dirty="0" smtClean="0"/>
              <a:t>, Boosting, Support Vector Machines</a:t>
            </a:r>
            <a:endParaRPr lang="en-US" sz="2400" dirty="0"/>
          </a:p>
        </p:txBody>
      </p:sp>
      <p:grpSp>
        <p:nvGrpSpPr>
          <p:cNvPr id="3" name="Group 30"/>
          <p:cNvGrpSpPr/>
          <p:nvPr/>
        </p:nvGrpSpPr>
        <p:grpSpPr>
          <a:xfrm>
            <a:off x="5181600" y="2049463"/>
            <a:ext cx="2514600" cy="3894137"/>
            <a:chOff x="5715000" y="2514601"/>
            <a:chExt cx="1828800" cy="3200400"/>
          </a:xfrm>
        </p:grpSpPr>
        <p:sp>
          <p:nvSpPr>
            <p:cNvPr id="7" name="Line 2"/>
            <p:cNvSpPr>
              <a:spLocks noChangeShapeType="1"/>
            </p:cNvSpPr>
            <p:nvPr/>
          </p:nvSpPr>
          <p:spPr bwMode="auto">
            <a:xfrm>
              <a:off x="6216650" y="3276601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3"/>
            <p:cNvSpPr>
              <a:spLocks noChangeShapeType="1"/>
            </p:cNvSpPr>
            <p:nvPr/>
          </p:nvSpPr>
          <p:spPr bwMode="auto">
            <a:xfrm flipV="1">
              <a:off x="5791200" y="3200401"/>
              <a:ext cx="381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 rot="16200000" flipH="1">
              <a:off x="5181600" y="3657601"/>
              <a:ext cx="3200400" cy="914400"/>
            </a:xfrm>
            <a:prstGeom prst="parallelogram">
              <a:avLst>
                <a:gd name="adj" fmla="val 8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5867400" y="5029201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7467600" y="3200401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5867400" y="3657601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 flipV="1">
              <a:off x="7086600" y="3124201"/>
              <a:ext cx="381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5791200" y="4572001"/>
              <a:ext cx="381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V="1">
              <a:off x="7086600" y="4495801"/>
              <a:ext cx="3810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7010400" y="3733801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5791200" y="3733801"/>
              <a:ext cx="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715000" y="3581401"/>
              <a:ext cx="228600" cy="228600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5715000" y="4876801"/>
              <a:ext cx="228600" cy="228600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6096000" y="4419601"/>
              <a:ext cx="228600" cy="228600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6553200" y="5029201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6934200" y="4876801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7086600" y="4495801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6553200" y="3657601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7315200" y="4419601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6934200" y="3581401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>
              <a:off x="6934200" y="3124201"/>
              <a:ext cx="457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6248400" y="3124201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7315200" y="3048001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6096000" y="3048001"/>
              <a:ext cx="228600" cy="228600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dicema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990600"/>
            <a:ext cx="2011680" cy="2011680"/>
          </a:xfrm>
          <a:prstGeom prst="rect">
            <a:avLst/>
          </a:prstGeom>
        </p:spPr>
      </p:pic>
      <p:pic>
        <p:nvPicPr>
          <p:cNvPr id="8" name="Content Placeholder 12" descr="dice1.jpg"/>
          <p:cNvPicPr>
            <a:picLocks noChangeAspect="1"/>
          </p:cNvPicPr>
          <p:nvPr/>
        </p:nvPicPr>
        <p:blipFill>
          <a:blip r:embed="rId3"/>
          <a:srcRect l="-16689" r="-16689"/>
          <a:stretch>
            <a:fillRect/>
          </a:stretch>
        </p:blipFill>
        <p:spPr>
          <a:xfrm>
            <a:off x="925830" y="1083321"/>
            <a:ext cx="2720339" cy="1600200"/>
          </a:xfrm>
          <a:prstGeom prst="rect">
            <a:avLst/>
          </a:prstGeom>
        </p:spPr>
      </p:pic>
      <p:sp>
        <p:nvSpPr>
          <p:cNvPr id="9" name="Right Arrow 8"/>
          <p:cNvSpPr>
            <a:spLocks noChangeAspect="1"/>
          </p:cNvSpPr>
          <p:nvPr/>
        </p:nvSpPr>
        <p:spPr>
          <a:xfrm>
            <a:off x="4012739" y="1812278"/>
            <a:ext cx="731520" cy="36234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38400" y="31036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8000"/>
                </a:solidFill>
              </a:rPr>
              <a:t>Good </a:t>
            </a:r>
            <a:r>
              <a:rPr lang="en-US" sz="3000" b="1" dirty="0" err="1" smtClean="0">
                <a:solidFill>
                  <a:srgbClr val="008000"/>
                </a:solidFill>
              </a:rPr>
              <a:t>PRGs</a:t>
            </a:r>
            <a:r>
              <a:rPr lang="en-US" sz="3000" b="1" dirty="0" smtClean="0">
                <a:solidFill>
                  <a:srgbClr val="008000"/>
                </a:solidFill>
              </a:rPr>
              <a:t> for </a:t>
            </a:r>
            <a:r>
              <a:rPr lang="en-US" sz="3000" b="1" dirty="0" err="1" smtClean="0">
                <a:solidFill>
                  <a:srgbClr val="008000"/>
                </a:solidFill>
              </a:rPr>
              <a:t>PTFs</a:t>
            </a:r>
            <a:r>
              <a:rPr lang="en-US" sz="3000" b="1" dirty="0" smtClean="0">
                <a:solidFill>
                  <a:srgbClr val="008000"/>
                </a:solidFill>
              </a:rPr>
              <a:t>?</a:t>
            </a:r>
            <a:endParaRPr lang="en-US" sz="3000" b="1" dirty="0">
              <a:solidFill>
                <a:srgbClr val="008000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3733800"/>
            <a:ext cx="7772400" cy="2286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  This Work</a:t>
            </a:r>
          </a:p>
          <a:p>
            <a:pPr algn="ctr">
              <a:buNone/>
            </a:pPr>
            <a:r>
              <a:rPr lang="en-US" dirty="0" smtClean="0"/>
              <a:t>First nontrivial answer for degrees &gt; 1.</a:t>
            </a:r>
          </a:p>
          <a:p>
            <a:pPr algn="ctr">
              <a:buNone/>
            </a:pPr>
            <a:r>
              <a:rPr lang="en-US" dirty="0" smtClean="0"/>
              <a:t>Significant improvements for degree 1.</a:t>
            </a:r>
          </a:p>
          <a:p>
            <a:pPr algn="ctr">
              <a:buNone/>
            </a:pPr>
            <a:r>
              <a:rPr lang="en-US" dirty="0" smtClean="0"/>
              <a:t>Generic technique: </a:t>
            </a:r>
            <a:r>
              <a:rPr lang="en-US" dirty="0" err="1" smtClean="0"/>
              <a:t>PRGs</a:t>
            </a:r>
            <a:r>
              <a:rPr lang="en-US" dirty="0" smtClean="0"/>
              <a:t> from </a:t>
            </a:r>
            <a:r>
              <a:rPr lang="en-US" dirty="0" err="1" smtClean="0"/>
              <a:t>CLTs</a:t>
            </a:r>
            <a:endParaRPr lang="en-US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2077259" y="3733800"/>
            <a:ext cx="4856941" cy="144780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Important in Complexity theory.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Algorithmic applications: explicit Johnson-</a:t>
            </a:r>
            <a:r>
              <a:rPr lang="en-US" sz="2400" dirty="0" err="1" smtClean="0">
                <a:solidFill>
                  <a:schemeClr val="tx1"/>
                </a:solidFill>
              </a:rPr>
              <a:t>Lindenstrauss</a:t>
            </a:r>
            <a:r>
              <a:rPr lang="en-US" sz="2400" dirty="0" smtClean="0">
                <a:solidFill>
                  <a:schemeClr val="tx1"/>
                </a:solidFill>
              </a:rPr>
              <a:t> families, </a:t>
            </a:r>
            <a:r>
              <a:rPr lang="en-US" sz="2400" dirty="0" err="1" smtClean="0">
                <a:solidFill>
                  <a:schemeClr val="tx1"/>
                </a:solidFill>
              </a:rPr>
              <a:t>derandomizing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Goemans</a:t>
            </a:r>
            <a:r>
              <a:rPr lang="en-US" sz="2400" dirty="0" smtClean="0">
                <a:solidFill>
                  <a:schemeClr val="tx1"/>
                </a:solidFill>
              </a:rPr>
              <a:t>-Williamson.</a:t>
            </a:r>
          </a:p>
        </p:txBody>
      </p:sp>
      <p:pic>
        <p:nvPicPr>
          <p:cNvPr id="10" name="Picture 9" descr="Paraboloid_rotacn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86000"/>
            <a:ext cx="628807" cy="715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pr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28800"/>
            <a:ext cx="4876800" cy="3657600"/>
          </a:xfrm>
          <a:prstGeom prst="rect">
            <a:avLst/>
          </a:prstGeom>
        </p:spPr>
      </p:pic>
      <p:pic>
        <p:nvPicPr>
          <p:cNvPr id="7" name="Picture 6" descr="fpr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828800"/>
            <a:ext cx="4876800" cy="3657600"/>
          </a:xfrm>
          <a:prstGeom prst="rect">
            <a:avLst/>
          </a:prstGeom>
        </p:spPr>
      </p:pic>
      <p:pic>
        <p:nvPicPr>
          <p:cNvPr id="9" name="Picture 8" descr="fprg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828800"/>
            <a:ext cx="4876800" cy="365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90800" y="5257800"/>
            <a:ext cx="3870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Fraction of  </a:t>
            </a:r>
            <a:r>
              <a:rPr lang="en-US" sz="2200" dirty="0" smtClean="0">
                <a:solidFill>
                  <a:srgbClr val="00CC00"/>
                </a:solidFill>
              </a:rPr>
              <a:t>Positive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Universe</a:t>
            </a:r>
            <a:r>
              <a:rPr lang="en-US" sz="2200" dirty="0" smtClean="0"/>
              <a:t> points</a:t>
            </a:r>
          </a:p>
          <a:p>
            <a:r>
              <a:rPr lang="en-US" sz="2200" dirty="0" smtClean="0"/>
              <a:t>~ Fraction of </a:t>
            </a:r>
            <a:r>
              <a:rPr lang="en-US" sz="2200" dirty="0" smtClean="0">
                <a:solidFill>
                  <a:srgbClr val="00CC00"/>
                </a:solidFill>
              </a:rPr>
              <a:t>Positive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PRG</a:t>
            </a:r>
            <a:r>
              <a:rPr lang="en-US" sz="2200" dirty="0" smtClean="0"/>
              <a:t> points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PTFs</a:t>
            </a:r>
            <a:r>
              <a:rPr lang="en-US" dirty="0" smtClean="0"/>
              <a:t> … Visually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Small set preserving fraction of +’</a:t>
            </a:r>
            <a:r>
              <a:rPr lang="en-US" dirty="0" err="1" smtClean="0"/>
              <a:t>ve</a:t>
            </a:r>
            <a:r>
              <a:rPr lang="en-US" dirty="0" smtClean="0"/>
              <a:t> points for all </a:t>
            </a:r>
            <a:r>
              <a:rPr lang="en-US" dirty="0" err="1" smtClean="0"/>
              <a:t>PTFs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5265241"/>
            <a:ext cx="20517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Universe </a:t>
            </a:r>
            <a:r>
              <a:rPr lang="en-US" sz="2200" dirty="0" smtClean="0"/>
              <a:t>of Points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5265241"/>
            <a:ext cx="26027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Small set of </a:t>
            </a:r>
            <a:r>
              <a:rPr lang="en-US" sz="2200" dirty="0" smtClean="0">
                <a:solidFill>
                  <a:srgbClr val="0000FF"/>
                </a:solidFill>
              </a:rPr>
              <a:t>PRG </a:t>
            </a:r>
            <a:r>
              <a:rPr lang="en-US" sz="2200" dirty="0" smtClean="0"/>
              <a:t>Points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PTFs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4568" y="2722101"/>
            <a:ext cx="7962232" cy="1978599"/>
            <a:chOff x="0" y="0"/>
            <a:chExt cx="7772400" cy="2080143"/>
          </a:xfrm>
        </p:grpSpPr>
        <p:sp>
          <p:nvSpPr>
            <p:cNvPr id="5" name="Rounded Rectangle 4"/>
            <p:cNvSpPr/>
            <p:nvPr/>
          </p:nvSpPr>
          <p:spPr>
            <a:xfrm>
              <a:off x="0" y="0"/>
              <a:ext cx="7772400" cy="2080143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101544" y="101544"/>
              <a:ext cx="7569312" cy="18770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pic>
        <p:nvPicPr>
          <p:cNvPr id="9" name="Picture 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495510" y="2965736"/>
            <a:ext cx="63119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74632" y="4700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Stretch </a:t>
            </a:r>
            <a:r>
              <a:rPr lang="en-US" i="1" dirty="0" err="1" smtClean="0"/>
              <a:t>r</a:t>
            </a:r>
            <a:r>
              <a:rPr lang="en-US" dirty="0" smtClean="0"/>
              <a:t> bits to </a:t>
            </a:r>
            <a:r>
              <a:rPr lang="en-US" i="1" dirty="0" err="1" smtClean="0"/>
              <a:t>n</a:t>
            </a:r>
            <a:r>
              <a:rPr lang="en-US" dirty="0" smtClean="0"/>
              <a:t> bits and fool degree </a:t>
            </a:r>
            <a:r>
              <a:rPr lang="en-US" dirty="0" err="1" smtClean="0"/>
              <a:t>d</a:t>
            </a:r>
            <a:r>
              <a:rPr lang="en-US" dirty="0" smtClean="0"/>
              <a:t> </a:t>
            </a:r>
            <a:r>
              <a:rPr lang="en-US" dirty="0" err="1" smtClean="0"/>
              <a:t>PTFs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56202" y="3607139"/>
            <a:ext cx="7721600" cy="8763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7772400" cy="1143000"/>
          </a:xfrm>
        </p:spPr>
        <p:txBody>
          <a:bodyPr/>
          <a:lstStyle/>
          <a:p>
            <a:r>
              <a:rPr lang="en-US" dirty="0" smtClean="0"/>
              <a:t>Previous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19900" y="2497138"/>
            <a:ext cx="11049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718300" y="2895600"/>
            <a:ext cx="13589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667500" y="3387725"/>
            <a:ext cx="1409700" cy="2921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9600" y="3931920"/>
          <a:ext cx="8083296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696"/>
                <a:gridCol w="3352800"/>
                <a:gridCol w="2590800"/>
              </a:tblGrid>
              <a:tr h="213360"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2300" b="1" i="0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i="0" dirty="0" smtClean="0">
                          <a:solidFill>
                            <a:schemeClr val="tx1"/>
                          </a:solidFill>
                        </a:rPr>
                        <a:t>Degree </a:t>
                      </a:r>
                      <a:r>
                        <a:rPr lang="en-US" sz="2300" b="1" i="0" dirty="0" err="1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sz="2300" b="1" i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300" b="1" i="0" dirty="0" err="1" smtClean="0">
                          <a:solidFill>
                            <a:schemeClr val="tx1"/>
                          </a:solidFill>
                        </a:rPr>
                        <a:t>PTFs</a:t>
                      </a:r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2300" b="1" i="0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i="0" dirty="0" err="1" smtClean="0">
                          <a:solidFill>
                            <a:schemeClr val="tx1"/>
                          </a:solidFill>
                        </a:rPr>
                        <a:t>Halfspaces</a:t>
                      </a:r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4"/>
          <p:cNvGraphicFramePr>
            <a:graphicFrameLocks/>
          </p:cNvGraphicFramePr>
          <p:nvPr/>
        </p:nvGraphicFramePr>
        <p:xfrm>
          <a:off x="603504" y="1524000"/>
          <a:ext cx="808329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696"/>
                <a:gridCol w="3328416"/>
                <a:gridCol w="26151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Reference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Function Class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Seed Length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No nontrivial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baseline="0" dirty="0" err="1" smtClean="0"/>
                        <a:t>PRGs</a:t>
                      </a:r>
                      <a:r>
                        <a:rPr lang="en-US" sz="2300" baseline="0" dirty="0" smtClean="0"/>
                        <a:t> for degree &gt; 1</a:t>
                      </a:r>
                      <a:endParaRPr lang="en-US" sz="2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Nis90,</a:t>
                      </a:r>
                      <a:r>
                        <a:rPr lang="en-US" sz="2300" baseline="0" dirty="0" smtClean="0"/>
                        <a:t> INW94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Halfspaces</a:t>
                      </a:r>
                      <a:r>
                        <a:rPr lang="en-US" sz="2300" dirty="0" smtClean="0"/>
                        <a:t> with poly. weights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DGJSV09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Halfspaces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Rabani</a:t>
                      </a:r>
                      <a:r>
                        <a:rPr lang="en-US" sz="2300" dirty="0" smtClean="0"/>
                        <a:t>, </a:t>
                      </a:r>
                      <a:r>
                        <a:rPr lang="en-US" sz="2300" dirty="0" err="1" smtClean="0"/>
                        <a:t>Shpilka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09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Halfspaces</a:t>
                      </a:r>
                      <a:r>
                        <a:rPr lang="en-US" sz="2300" dirty="0" smtClean="0"/>
                        <a:t>,</a:t>
                      </a:r>
                      <a:r>
                        <a:rPr lang="en-US" sz="2300" baseline="0" dirty="0" smtClean="0"/>
                        <a:t> Hitting sets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KRS</a:t>
                      </a:r>
                      <a:r>
                        <a:rPr lang="en-US" sz="2300" baseline="0" dirty="0" smtClean="0"/>
                        <a:t> 09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Spherical caps, </a:t>
                      </a:r>
                      <a:r>
                        <a:rPr lang="en-US" sz="2300" dirty="0" err="1" smtClean="0"/>
                        <a:t>Digons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705600" y="4434840"/>
            <a:ext cx="1447800" cy="342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19900" y="2466975"/>
            <a:ext cx="1104900" cy="3302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838200" y="3048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1151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 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1151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56273" y="5410200"/>
            <a:ext cx="382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Similar results for spherical caps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6553200" y="2915920"/>
            <a:ext cx="1562100" cy="330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6248400" y="3346704"/>
            <a:ext cx="2286000" cy="2921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6153912" y="4898708"/>
            <a:ext cx="2501900" cy="3048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6208713" y="3771900"/>
            <a:ext cx="2413000" cy="34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Diakonikolas</a:t>
            </a:r>
            <a:r>
              <a:rPr lang="en-US" dirty="0" smtClean="0"/>
              <a:t>, Kane and Nelson 09:                 -wise independence fools degree 2 </a:t>
            </a:r>
            <a:r>
              <a:rPr lang="en-US" dirty="0" err="1" smtClean="0"/>
              <a:t>PTFs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Ben-</a:t>
            </a:r>
            <a:r>
              <a:rPr lang="en-US" dirty="0" err="1" smtClean="0"/>
              <a:t>Eliezer</a:t>
            </a:r>
            <a:r>
              <a:rPr lang="en-US" dirty="0" smtClean="0"/>
              <a:t>, Lovett and </a:t>
            </a:r>
            <a:r>
              <a:rPr lang="en-US" dirty="0" err="1" smtClean="0"/>
              <a:t>Yadin</a:t>
            </a:r>
            <a:r>
              <a:rPr lang="en-US" dirty="0" smtClean="0"/>
              <a:t> 09: Bounded independence fools a special class of degree </a:t>
            </a:r>
            <a:r>
              <a:rPr lang="en-US" dirty="0" err="1" smtClean="0"/>
              <a:t>d</a:t>
            </a:r>
            <a:r>
              <a:rPr lang="en-US" dirty="0" smtClean="0"/>
              <a:t> </a:t>
            </a:r>
            <a:r>
              <a:rPr lang="en-US" dirty="0" err="1" smtClean="0"/>
              <a:t>PTFs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880100" y="1600200"/>
            <a:ext cx="12065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Constructions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828800"/>
            <a:ext cx="68580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regular </a:t>
            </a:r>
            <a:r>
              <a:rPr lang="en-US" dirty="0" err="1" smtClean="0"/>
              <a:t>PTFs</a:t>
            </a:r>
            <a:endParaRPr lang="en-US" dirty="0" smtClean="0"/>
          </a:p>
          <a:p>
            <a:pPr lvl="1"/>
            <a:r>
              <a:rPr lang="en-US" dirty="0" smtClean="0"/>
              <a:t>Limited dependence and hashing</a:t>
            </a:r>
          </a:p>
          <a:p>
            <a:pPr lvl="1"/>
            <a:r>
              <a:rPr lang="en-US" dirty="0" smtClean="0"/>
              <a:t>Berry-</a:t>
            </a:r>
            <a:r>
              <a:rPr lang="en-US" dirty="0" err="1" smtClean="0"/>
              <a:t>Esseen</a:t>
            </a:r>
            <a:r>
              <a:rPr lang="en-US" dirty="0" smtClean="0"/>
              <a:t> theorem and invariance principle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2. Reduce arbitrary </a:t>
            </a:r>
            <a:r>
              <a:rPr lang="en-US" dirty="0" err="1" smtClean="0"/>
              <a:t>PTFs</a:t>
            </a:r>
            <a:r>
              <a:rPr lang="en-US" dirty="0" smtClean="0"/>
              <a:t> to regular </a:t>
            </a:r>
            <a:r>
              <a:rPr lang="en-US" dirty="0" err="1" smtClean="0"/>
              <a:t>PTFs</a:t>
            </a:r>
            <a:endParaRPr lang="en-US" dirty="0" smtClean="0"/>
          </a:p>
          <a:p>
            <a:pPr lvl="1"/>
            <a:r>
              <a:rPr lang="en-US" dirty="0" smtClean="0"/>
              <a:t>Regularity lemma (</a:t>
            </a:r>
            <a:r>
              <a:rPr lang="en-US" dirty="0" err="1" smtClean="0"/>
              <a:t>Servedio</a:t>
            </a:r>
            <a:r>
              <a:rPr lang="en-US" dirty="0" smtClean="0"/>
              <a:t> 06, DGJSV 09) and bounded independence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3.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logspace</a:t>
            </a:r>
            <a:r>
              <a:rPr lang="en-US" dirty="0" smtClean="0"/>
              <a:t> machines fool </a:t>
            </a:r>
            <a:r>
              <a:rPr lang="en-US" dirty="0" err="1" smtClean="0"/>
              <a:t>halfspaces</a:t>
            </a:r>
            <a:endParaRPr lang="en-US" dirty="0" smtClean="0"/>
          </a:p>
        </p:txBody>
      </p:sp>
      <p:sp>
        <p:nvSpPr>
          <p:cNvPr id="7" name="Right Arrow 6"/>
          <p:cNvSpPr/>
          <p:nvPr/>
        </p:nvSpPr>
        <p:spPr>
          <a:xfrm>
            <a:off x="457200" y="205060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91000" y="1828800"/>
            <a:ext cx="1524000" cy="492443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600" dirty="0" err="1" smtClean="0"/>
              <a:t>halfspaces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953000" y="1524000"/>
            <a:ext cx="3954645" cy="886255"/>
          </a:xfrm>
          <a:prstGeom prst="wedgeRoundRectCallout">
            <a:avLst>
              <a:gd name="adj1" fmla="val -52716"/>
              <a:gd name="adj2" fmla="val 48951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Essentially a simplification of the hitting set of  </a:t>
            </a:r>
            <a:r>
              <a:rPr lang="en-US" sz="2400" dirty="0" err="1" smtClean="0">
                <a:solidFill>
                  <a:schemeClr val="tx1"/>
                </a:solidFill>
              </a:rPr>
              <a:t>Rabani</a:t>
            </a:r>
            <a:r>
              <a:rPr lang="en-US" sz="2400" dirty="0" smtClean="0">
                <a:solidFill>
                  <a:schemeClr val="tx1"/>
                </a:solidFill>
              </a:rPr>
              <a:t> and </a:t>
            </a:r>
            <a:r>
              <a:rPr lang="en-US" sz="2400" dirty="0" err="1" smtClean="0">
                <a:solidFill>
                  <a:schemeClr val="tx1"/>
                </a:solidFill>
              </a:rPr>
              <a:t>Shpilka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9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</a:t>
            </a:r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All variables have low “influence”.</a:t>
            </a:r>
          </a:p>
          <a:p>
            <a:pPr lvl="1"/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1066800" y="2057400"/>
            <a:ext cx="7179968" cy="182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231900" y="2352390"/>
            <a:ext cx="6921500" cy="3683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352800" y="2949290"/>
            <a:ext cx="2603500" cy="774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19200" y="4343400"/>
            <a:ext cx="7010401" cy="138499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Why regular? By CLT:  </a:t>
            </a:r>
          </a:p>
          <a:p>
            <a:r>
              <a:rPr lang="en-US" sz="2800" dirty="0" smtClean="0"/>
              <a:t>Nice target distributions: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Enough to find G such that </a:t>
            </a:r>
            <a:endParaRPr lang="en-US" sz="2800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422900" y="5373688"/>
            <a:ext cx="26543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267200" y="4497388"/>
            <a:ext cx="22860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Berry-</a:t>
            </a:r>
            <a:r>
              <a:rPr lang="en-US" dirty="0" err="1" smtClean="0"/>
              <a:t>Esseen</a:t>
            </a:r>
            <a:r>
              <a:rPr lang="en-US" dirty="0" smtClean="0"/>
              <a:t>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Quantitative central limit theorem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90600" y="2257855"/>
            <a:ext cx="6951579" cy="23067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3886200" y="1524000"/>
            <a:ext cx="4411845" cy="886255"/>
          </a:xfrm>
          <a:prstGeom prst="wedgeRoundRectCallout">
            <a:avLst>
              <a:gd name="adj1" fmla="val 17356"/>
              <a:gd name="adj2" fmla="val 114084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Error depends only on first four moments! Crucial for our analysis.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4413524" y="4515027"/>
            <a:ext cx="2943351" cy="562228"/>
          </a:xfrm>
          <a:prstGeom prst="wedgeRoundRectCallout">
            <a:avLst>
              <a:gd name="adj1" fmla="val 31584"/>
              <a:gd name="adj2" fmla="val -76321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375931" y="2423508"/>
            <a:ext cx="6108700" cy="2019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48200" y="4696255"/>
            <a:ext cx="2527300" cy="266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040524" y="5105400"/>
            <a:ext cx="7189076" cy="4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 Example: Majority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simpliciy</a:t>
            </a:r>
            <a:r>
              <a:rPr lang="en-US" dirty="0" smtClean="0"/>
              <a:t>, let                                 . </a:t>
            </a:r>
          </a:p>
          <a:p>
            <a:r>
              <a:rPr lang="en-US" dirty="0" smtClean="0"/>
              <a:t>BET: For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Idea: Error in BET depends only on first four moments. Let’s exploit that!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81400" y="1600200"/>
            <a:ext cx="2438400" cy="330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905000" y="2844800"/>
            <a:ext cx="5638800" cy="812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489200" y="2117725"/>
            <a:ext cx="19304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514600"/>
            <a:ext cx="77724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What are Invariance Principles?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Majority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Let                                 Partition [</a:t>
            </a:r>
            <a:r>
              <a:rPr lang="en-US" dirty="0" err="1" smtClean="0"/>
              <a:t>n</a:t>
            </a:r>
            <a:r>
              <a:rPr lang="en-US" dirty="0" smtClean="0"/>
              <a:t>] into </a:t>
            </a:r>
            <a:r>
              <a:rPr lang="en-US" dirty="0" err="1" smtClean="0"/>
              <a:t>t</a:t>
            </a:r>
            <a:r>
              <a:rPr lang="en-US" dirty="0" smtClean="0"/>
              <a:t> blocks.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Observe: </a:t>
            </a:r>
          </a:p>
          <a:p>
            <a:pPr lvl="1"/>
            <a:r>
              <a:rPr lang="en-US" dirty="0" smtClean="0"/>
              <a:t>Y’s are independent</a:t>
            </a:r>
          </a:p>
          <a:p>
            <a:pPr lvl="1"/>
            <a:r>
              <a:rPr lang="en-US" dirty="0" smtClean="0"/>
              <a:t> Sum of fourth moments small</a:t>
            </a: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24000" y="1581912"/>
            <a:ext cx="23876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121615" y="2667000"/>
            <a:ext cx="7531100" cy="60960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rot="16200000">
            <a:off x="3131679" y="1911684"/>
            <a:ext cx="228599" cy="1129633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3" name="Right Brace 12"/>
          <p:cNvSpPr/>
          <p:nvPr/>
        </p:nvSpPr>
        <p:spPr>
          <a:xfrm rot="16200000">
            <a:off x="7156117" y="1911683"/>
            <a:ext cx="228599" cy="1129633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4" name="TextBox 13"/>
          <p:cNvSpPr txBox="1"/>
          <p:nvPr/>
        </p:nvSpPr>
        <p:spPr>
          <a:xfrm>
            <a:off x="2667000" y="1981200"/>
            <a:ext cx="11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Block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4488" y="1992868"/>
            <a:ext cx="11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Block </a:t>
            </a:r>
            <a:r>
              <a:rPr lang="en-US" dirty="0" err="1" smtClean="0"/>
              <a:t>t</a:t>
            </a:r>
            <a:endParaRPr lang="en-US" dirty="0"/>
          </a:p>
        </p:txBody>
      </p:sp>
      <p:sp>
        <p:nvSpPr>
          <p:cNvPr id="24" name="Right Brace 23"/>
          <p:cNvSpPr/>
          <p:nvPr/>
        </p:nvSpPr>
        <p:spPr>
          <a:xfrm>
            <a:off x="5257800" y="3725775"/>
            <a:ext cx="457200" cy="998625"/>
          </a:xfrm>
          <a:prstGeom prst="rightBrace">
            <a:avLst>
              <a:gd name="adj1" fmla="val 8333"/>
              <a:gd name="adj2" fmla="val 494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019800" y="3878175"/>
            <a:ext cx="2140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Conditions of BET:</a:t>
            </a:r>
            <a:endParaRPr lang="en-US" sz="2200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102404" y="4301037"/>
            <a:ext cx="2070100" cy="35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/>
      <p:bldP spid="15" grpId="0"/>
      <p:bldP spid="24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Majority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Y’s are independent</a:t>
            </a:r>
          </a:p>
          <a:p>
            <a:pPr lvl="1"/>
            <a:r>
              <a:rPr lang="en-US" dirty="0" smtClean="0"/>
              <a:t> Sum of fourth moments small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21615" y="1524000"/>
            <a:ext cx="7531100" cy="609600"/>
          </a:xfrm>
          <a:prstGeom prst="rect">
            <a:avLst/>
          </a:prstGeom>
        </p:spPr>
      </p:pic>
      <p:sp>
        <p:nvSpPr>
          <p:cNvPr id="24" name="Right Brace 23"/>
          <p:cNvSpPr/>
          <p:nvPr/>
        </p:nvSpPr>
        <p:spPr>
          <a:xfrm>
            <a:off x="5562600" y="2362200"/>
            <a:ext cx="457200" cy="1117600"/>
          </a:xfrm>
          <a:prstGeom prst="rightBrace">
            <a:avLst>
              <a:gd name="adj1" fmla="val 8333"/>
              <a:gd name="adj2" fmla="val 494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241996" y="2514600"/>
            <a:ext cx="2140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Conditions of BET:</a:t>
            </a:r>
            <a:endParaRPr lang="en-US" sz="2200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324600" y="2937462"/>
            <a:ext cx="2070100" cy="355600"/>
          </a:xfrm>
          <a:prstGeom prst="rect">
            <a:avLst/>
          </a:prstGeom>
        </p:spPr>
      </p:pic>
      <p:graphicFrame>
        <p:nvGraphicFramePr>
          <p:cNvPr id="17" name="Content Placeholder 5"/>
          <p:cNvGraphicFramePr>
            <a:graphicFrameLocks/>
          </p:cNvGraphicFramePr>
          <p:nvPr/>
        </p:nvGraphicFramePr>
        <p:xfrm>
          <a:off x="914400" y="3810000"/>
          <a:ext cx="2895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Y’s </a:t>
                      </a:r>
                      <a:r>
                        <a:rPr lang="en-US" sz="2400" baseline="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First</a:t>
                      </a:r>
                      <a:r>
                        <a:rPr lang="en-US" sz="2400" baseline="0" dirty="0" smtClean="0"/>
                        <a:t> Four Moments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Content Placeholder 5"/>
          <p:cNvGraphicFramePr>
            <a:graphicFrameLocks/>
          </p:cNvGraphicFramePr>
          <p:nvPr/>
        </p:nvGraphicFramePr>
        <p:xfrm>
          <a:off x="4876800" y="3810000"/>
          <a:ext cx="3810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/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Blocks </a:t>
                      </a:r>
                      <a:r>
                        <a:rPr lang="en-US" sz="2400" baseline="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Each block 4-wise independent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ight Arrow 24"/>
          <p:cNvSpPr/>
          <p:nvPr/>
        </p:nvSpPr>
        <p:spPr>
          <a:xfrm>
            <a:off x="4114800" y="4133088"/>
            <a:ext cx="609600" cy="484632"/>
          </a:xfrm>
          <a:prstGeom prst="rightArrow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1676400" y="5074920"/>
            <a:ext cx="6400800" cy="137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Proof still works: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Randomness used:</a:t>
            </a:r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229100" y="5709920"/>
            <a:ext cx="36195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178300" y="5227320"/>
            <a:ext cx="3060700" cy="34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4" grpId="0" animBg="1"/>
      <p:bldP spid="27" grpId="0"/>
      <p:bldP spid="25" grpId="0" animBg="1"/>
      <p:bldP spid="2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Regular </a:t>
            </a:r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752600"/>
            <a:ext cx="7772400" cy="4457700"/>
          </a:xfrm>
        </p:spPr>
        <p:txBody>
          <a:bodyPr>
            <a:normAutofit/>
          </a:bodyPr>
          <a:lstStyle/>
          <a:p>
            <a:r>
              <a:rPr lang="en-US" dirty="0" smtClean="0"/>
              <a:t>Problem for general regular: weights skewed in a block</a:t>
            </a:r>
          </a:p>
          <a:p>
            <a:pPr lvl="1"/>
            <a:r>
              <a:rPr lang="en-US" dirty="0" smtClean="0"/>
              <a:t>Example:       </a:t>
            </a:r>
          </a:p>
          <a:p>
            <a:r>
              <a:rPr lang="en-US" dirty="0" smtClean="0"/>
              <a:t>Solution - RS 09:  partition into blocks at random</a:t>
            </a:r>
          </a:p>
          <a:p>
            <a:pPr lvl="1"/>
            <a:r>
              <a:rPr lang="en-US" dirty="0" smtClean="0"/>
              <a:t>Analysis reduces to the case of majorities.</a:t>
            </a:r>
          </a:p>
          <a:p>
            <a:pPr lvl="1"/>
            <a:r>
              <a:rPr lang="en-US" dirty="0" smtClean="0"/>
              <a:t>Enough to use </a:t>
            </a:r>
            <a:r>
              <a:rPr lang="en-US" dirty="0" err="1" smtClean="0"/>
              <a:t>pairwise</a:t>
            </a:r>
            <a:r>
              <a:rPr lang="en-US" dirty="0" smtClean="0"/>
              <a:t>-independent hash functions.</a:t>
            </a:r>
          </a:p>
          <a:p>
            <a:r>
              <a:rPr lang="en-US" dirty="0" smtClean="0"/>
              <a:t>Some notation: </a:t>
            </a:r>
          </a:p>
          <a:p>
            <a:pPr lvl="1"/>
            <a:r>
              <a:rPr lang="en-US" dirty="0" smtClean="0"/>
              <a:t>Hash family</a:t>
            </a:r>
          </a:p>
          <a:p>
            <a:pPr lvl="1"/>
            <a:r>
              <a:rPr lang="en-US" dirty="0" smtClean="0"/>
              <a:t> 4-wise independent generator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705100" y="2349500"/>
            <a:ext cx="40005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895600" y="4599432"/>
            <a:ext cx="24765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91100" y="5010912"/>
            <a:ext cx="31623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Generator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67833" y="2756011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23160" y="2752344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80360" y="2752344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267995" y="2757595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41631" y="275838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94760" y="2752344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37560" y="2752344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rapezoid 28"/>
          <p:cNvSpPr/>
          <p:nvPr/>
        </p:nvSpPr>
        <p:spPr>
          <a:xfrm flipV="1">
            <a:off x="3339433" y="4567615"/>
            <a:ext cx="914400" cy="766385"/>
          </a:xfrm>
          <a:prstGeom prst="trapezoid">
            <a:avLst/>
          </a:prstGeom>
          <a:solidFill>
            <a:srgbClr val="99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rapezoid 33"/>
          <p:cNvSpPr/>
          <p:nvPr/>
        </p:nvSpPr>
        <p:spPr>
          <a:xfrm flipV="1">
            <a:off x="5941968" y="4545988"/>
            <a:ext cx="914400" cy="766385"/>
          </a:xfrm>
          <a:prstGeom prst="trapezoid">
            <a:avLst/>
          </a:prstGeom>
          <a:solidFill>
            <a:srgbClr val="CCCC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apezoid 37"/>
          <p:cNvSpPr/>
          <p:nvPr/>
        </p:nvSpPr>
        <p:spPr>
          <a:xfrm flipV="1">
            <a:off x="2130928" y="4545192"/>
            <a:ext cx="914400" cy="766385"/>
          </a:xfrm>
          <a:prstGeom prst="trapezoid">
            <a:avLst/>
          </a:prstGeom>
          <a:solidFill>
            <a:srgbClr val="CC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16" idx="2"/>
          </p:cNvCxnSpPr>
          <p:nvPr/>
        </p:nvCxnSpPr>
        <p:spPr>
          <a:xfrm rot="16200000" flipH="1">
            <a:off x="1644345" y="3765298"/>
            <a:ext cx="1332775" cy="2285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5400000">
            <a:off x="2239240" y="3687757"/>
            <a:ext cx="1332779" cy="3836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6200000" flipH="1">
            <a:off x="2975903" y="3831404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3345872" y="3879198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 flipV="1">
            <a:off x="2882233" y="3213997"/>
            <a:ext cx="2502236" cy="1331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7550484" y="3755271"/>
            <a:ext cx="203200" cy="27940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170031" y="275838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flipH="1">
            <a:off x="5639595" y="2758382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67833" y="2755219"/>
            <a:ext cx="457200" cy="4572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80360" y="2752344"/>
            <a:ext cx="457200" cy="4572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170031" y="2757590"/>
            <a:ext cx="457200" cy="4572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94760" y="2752344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37560" y="2752344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423160" y="2752344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3" name="Right Brace 82"/>
          <p:cNvSpPr/>
          <p:nvPr/>
        </p:nvSpPr>
        <p:spPr>
          <a:xfrm rot="16200000">
            <a:off x="2397628" y="3779305"/>
            <a:ext cx="403728" cy="1129633"/>
          </a:xfrm>
          <a:prstGeom prst="rightBrace">
            <a:avLst/>
          </a:prstGeom>
          <a:noFill/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85" name="Picture 8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176382" y="3679071"/>
            <a:ext cx="876300" cy="355600"/>
          </a:xfrm>
          <a:prstGeom prst="rect">
            <a:avLst/>
          </a:prstGeom>
          <a:solidFill>
            <a:srgbClr val="CC99FF">
              <a:alpha val="90000"/>
            </a:srgbClr>
          </a:solidFill>
        </p:spPr>
      </p:pic>
      <p:sp>
        <p:nvSpPr>
          <p:cNvPr id="95" name="TextBox 94"/>
          <p:cNvSpPr txBox="1"/>
          <p:nvPr/>
        </p:nvSpPr>
        <p:spPr>
          <a:xfrm>
            <a:off x="2451768" y="4694808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3638885" y="4694808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97" name="TextBox 96"/>
          <p:cNvSpPr txBox="1"/>
          <p:nvPr/>
        </p:nvSpPr>
        <p:spPr>
          <a:xfrm>
            <a:off x="6226138" y="4694808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pic>
        <p:nvPicPr>
          <p:cNvPr id="99" name="Picture 9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282699" y="1553746"/>
            <a:ext cx="3937000" cy="3429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 flipH="1">
            <a:off x="4248945" y="2754414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51568" y="2758382"/>
            <a:ext cx="457200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Trapezoid 44"/>
          <p:cNvSpPr/>
          <p:nvPr/>
        </p:nvSpPr>
        <p:spPr>
          <a:xfrm flipV="1">
            <a:off x="3339434" y="4572000"/>
            <a:ext cx="914400" cy="766385"/>
          </a:xfrm>
          <a:prstGeom prst="trapezoid">
            <a:avLst/>
          </a:prstGeom>
          <a:solidFill>
            <a:srgbClr val="99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rapezoid 45"/>
          <p:cNvSpPr/>
          <p:nvPr/>
        </p:nvSpPr>
        <p:spPr>
          <a:xfrm flipV="1">
            <a:off x="5941968" y="4567615"/>
            <a:ext cx="914400" cy="766385"/>
          </a:xfrm>
          <a:prstGeom prst="trapezoid">
            <a:avLst/>
          </a:prstGeom>
          <a:solidFill>
            <a:srgbClr val="CCCC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 flipH="1">
            <a:off x="2975904" y="3829815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3345873" y="3877609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 flipH="1">
            <a:off x="5639596" y="2756793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94760" y="2752344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337560" y="2752344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423160" y="2752344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38886" y="4693219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6226139" y="4693219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61" name="Right Brace 60"/>
          <p:cNvSpPr/>
          <p:nvPr/>
        </p:nvSpPr>
        <p:spPr>
          <a:xfrm rot="16200000">
            <a:off x="3608931" y="3779305"/>
            <a:ext cx="403728" cy="1129633"/>
          </a:xfrm>
          <a:prstGeom prst="rightBrace">
            <a:avLst/>
          </a:prstGeom>
          <a:noFill/>
          <a:ln w="38100">
            <a:solidFill>
              <a:srgbClr val="99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62" name="Picture 6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3372645" y="3679071"/>
            <a:ext cx="876300" cy="355600"/>
          </a:xfrm>
          <a:prstGeom prst="rect">
            <a:avLst/>
          </a:prstGeom>
          <a:solidFill>
            <a:srgbClr val="9999FF">
              <a:alpha val="90000"/>
            </a:srgbClr>
          </a:solidFill>
        </p:spPr>
      </p:pic>
      <p:cxnSp>
        <p:nvCxnSpPr>
          <p:cNvPr id="87" name="Straight Arrow Connector 86"/>
          <p:cNvCxnSpPr/>
          <p:nvPr/>
        </p:nvCxnSpPr>
        <p:spPr>
          <a:xfrm rot="5400000">
            <a:off x="5973661" y="3752849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536611" y="2758382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rot="5400000">
            <a:off x="5972072" y="3752849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51568" y="2758382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" name="Picture 10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5941968" y="3691771"/>
            <a:ext cx="838200" cy="342900"/>
          </a:xfrm>
          <a:prstGeom prst="rect">
            <a:avLst/>
          </a:prstGeom>
          <a:solidFill>
            <a:srgbClr val="CCCCFF">
              <a:alpha val="90000"/>
            </a:srgbClr>
          </a:solidFill>
        </p:spPr>
      </p:pic>
      <p:sp>
        <p:nvSpPr>
          <p:cNvPr id="103" name="Right Brace 102"/>
          <p:cNvSpPr/>
          <p:nvPr/>
        </p:nvSpPr>
        <p:spPr>
          <a:xfrm rot="16200000">
            <a:off x="6160291" y="3776919"/>
            <a:ext cx="403728" cy="1129633"/>
          </a:xfrm>
          <a:prstGeom prst="rightBrace">
            <a:avLst/>
          </a:prstGeom>
          <a:ln w="38100">
            <a:solidFill>
              <a:srgbClr val="CCC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105" name="Picture 10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314789" y="2051050"/>
            <a:ext cx="4749800" cy="355600"/>
          </a:xfrm>
          <a:prstGeom prst="rect">
            <a:avLst/>
          </a:prstGeom>
        </p:spPr>
      </p:pic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5" name="Picture 6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282699" y="2012950"/>
            <a:ext cx="4927600" cy="3937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971800" y="5486400"/>
            <a:ext cx="1660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Randomness: </a:t>
            </a:r>
            <a:endParaRPr lang="en-US" sz="2400" dirty="0"/>
          </a:p>
        </p:txBody>
      </p:sp>
      <p:pic>
        <p:nvPicPr>
          <p:cNvPr id="68" name="Picture 6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4637755" y="5562600"/>
            <a:ext cx="1485900" cy="35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9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9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2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4" grpId="0" animBg="1"/>
      <p:bldP spid="34" grpId="1" animBg="1"/>
      <p:bldP spid="34" grpId="2" animBg="1"/>
      <p:bldP spid="38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95" grpId="0"/>
      <p:bldP spid="96" grpId="0"/>
      <p:bldP spid="96" grpId="1"/>
      <p:bldP spid="97" grpId="0"/>
      <p:bldP spid="97" grpId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6" grpId="0" animBg="1"/>
      <p:bldP spid="57" grpId="0"/>
      <p:bldP spid="57" grpId="1"/>
      <p:bldP spid="60" grpId="0"/>
      <p:bldP spid="60" grpId="1"/>
      <p:bldP spid="90" grpId="0" animBg="1"/>
      <p:bldP spid="90" grpId="1" animBg="1"/>
      <p:bldP spid="101" grpId="0" animBg="1"/>
      <p:bldP spid="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for Regular </a:t>
            </a:r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41136" y="1554744"/>
            <a:ext cx="7772400" cy="45720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flipV="1">
            <a:off x="3653906" y="3394764"/>
            <a:ext cx="914400" cy="766385"/>
          </a:xfrm>
          <a:prstGeom prst="trapezoid">
            <a:avLst/>
          </a:prstGeom>
          <a:solidFill>
            <a:srgbClr val="99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rapezoid 4"/>
          <p:cNvSpPr/>
          <p:nvPr/>
        </p:nvSpPr>
        <p:spPr>
          <a:xfrm flipV="1">
            <a:off x="2445401" y="3394764"/>
            <a:ext cx="914400" cy="766385"/>
          </a:xfrm>
          <a:prstGeom prst="trapezoid">
            <a:avLst/>
          </a:prstGeom>
          <a:solidFill>
            <a:srgbClr val="CC99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6200000" flipH="1">
            <a:off x="1958818" y="2614870"/>
            <a:ext cx="1332775" cy="2285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2553713" y="2537329"/>
            <a:ext cx="1332779" cy="3836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V="1">
            <a:off x="3196706" y="2063569"/>
            <a:ext cx="2502236" cy="1331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2306" y="1604791"/>
            <a:ext cx="457200" cy="4572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6706" y="1604791"/>
            <a:ext cx="457200" cy="4572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4504" y="1607162"/>
            <a:ext cx="457200" cy="457200"/>
          </a:xfrm>
          <a:prstGeom prst="rect">
            <a:avLst/>
          </a:prstGeom>
          <a:solidFill>
            <a:srgbClr val="CC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16200000">
            <a:off x="2712101" y="2628877"/>
            <a:ext cx="403728" cy="1129633"/>
          </a:xfrm>
          <a:prstGeom prst="rightBrace">
            <a:avLst/>
          </a:prstGeom>
          <a:noFill/>
          <a:ln w="38100">
            <a:solidFill>
              <a:srgbClr val="CC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13" name="Picture 1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490855" y="2528643"/>
            <a:ext cx="876300" cy="355600"/>
          </a:xfrm>
          <a:prstGeom prst="rect">
            <a:avLst/>
          </a:prstGeom>
          <a:solidFill>
            <a:srgbClr val="CC99FF">
              <a:alpha val="90000"/>
            </a:srgbClr>
          </a:solidFill>
        </p:spPr>
      </p:pic>
      <p:sp>
        <p:nvSpPr>
          <p:cNvPr id="14" name="TextBox 13"/>
          <p:cNvSpPr txBox="1"/>
          <p:nvPr/>
        </p:nvSpPr>
        <p:spPr>
          <a:xfrm>
            <a:off x="2739506" y="3541207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 flipH="1">
            <a:off x="4582469" y="1605578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rapezoid 15"/>
          <p:cNvSpPr/>
          <p:nvPr/>
        </p:nvSpPr>
        <p:spPr>
          <a:xfrm flipV="1">
            <a:off x="6223318" y="3393175"/>
            <a:ext cx="914400" cy="766385"/>
          </a:xfrm>
          <a:prstGeom prst="trapezoid">
            <a:avLst/>
          </a:prstGeom>
          <a:solidFill>
            <a:srgbClr val="CCCCFF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16200000" flipH="1">
            <a:off x="3290377" y="2679387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3660346" y="2727181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flipH="1">
            <a:off x="5954069" y="1606365"/>
            <a:ext cx="902036" cy="457200"/>
          </a:xfrm>
          <a:prstGeom prst="rect">
            <a:avLst/>
          </a:prstGeom>
          <a:solidFill>
            <a:srgbClr val="99CC99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11107" y="1606365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53907" y="1606365"/>
            <a:ext cx="457200" cy="457200"/>
          </a:xfrm>
          <a:prstGeom prst="rect">
            <a:avLst/>
          </a:prstGeom>
          <a:solidFill>
            <a:srgbClr val="9999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39506" y="1604781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3360" y="3539618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540612" y="3542791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25" name="Right Brace 24"/>
          <p:cNvSpPr/>
          <p:nvPr/>
        </p:nvSpPr>
        <p:spPr>
          <a:xfrm rot="16200000">
            <a:off x="3923404" y="2628877"/>
            <a:ext cx="403728" cy="1129633"/>
          </a:xfrm>
          <a:prstGeom prst="rightBrace">
            <a:avLst/>
          </a:prstGeom>
          <a:ln w="38100">
            <a:solidFill>
              <a:srgbClr val="9999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26" name="Picture 2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687118" y="2528643"/>
            <a:ext cx="876300" cy="355600"/>
          </a:xfrm>
          <a:prstGeom prst="rect">
            <a:avLst/>
          </a:prstGeom>
          <a:solidFill>
            <a:srgbClr val="9999FF">
              <a:alpha val="90000"/>
            </a:srgbClr>
          </a:solidFill>
        </p:spPr>
      </p:pic>
      <p:cxnSp>
        <p:nvCxnSpPr>
          <p:cNvPr id="27" name="Straight Arrow Connector 26"/>
          <p:cNvCxnSpPr/>
          <p:nvPr/>
        </p:nvCxnSpPr>
        <p:spPr>
          <a:xfrm rot="5400000">
            <a:off x="6286545" y="2602421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851084" y="1603986"/>
            <a:ext cx="457200" cy="457200"/>
          </a:xfrm>
          <a:prstGeom prst="rect">
            <a:avLst/>
          </a:prstGeom>
          <a:solidFill>
            <a:srgbClr val="CCCC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256441" y="2541343"/>
            <a:ext cx="838200" cy="342900"/>
          </a:xfrm>
          <a:prstGeom prst="rect">
            <a:avLst/>
          </a:prstGeom>
          <a:solidFill>
            <a:srgbClr val="CCCCFF">
              <a:alpha val="90000"/>
            </a:srgbClr>
          </a:solidFill>
        </p:spPr>
      </p:pic>
      <p:sp>
        <p:nvSpPr>
          <p:cNvPr id="30" name="Right Brace 29"/>
          <p:cNvSpPr/>
          <p:nvPr/>
        </p:nvSpPr>
        <p:spPr>
          <a:xfrm rot="16200000">
            <a:off x="6474764" y="2626491"/>
            <a:ext cx="403728" cy="1129633"/>
          </a:xfrm>
          <a:prstGeom prst="rightBrace">
            <a:avLst/>
          </a:prstGeom>
          <a:ln w="38100">
            <a:solidFill>
              <a:srgbClr val="CCCC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31" name="Picture 3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88255" y="2535602"/>
            <a:ext cx="7239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349851" y="2648318"/>
            <a:ext cx="215900" cy="88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800043" y="2535602"/>
            <a:ext cx="1638300" cy="317500"/>
          </a:xfrm>
          <a:prstGeom prst="rect">
            <a:avLst/>
          </a:prstGeom>
          <a:solidFill>
            <a:srgbClr val="CC99FF"/>
          </a:solidFill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3677214" y="2526077"/>
            <a:ext cx="1638300" cy="317500"/>
          </a:xfrm>
          <a:prstGeom prst="rect">
            <a:avLst/>
          </a:prstGeom>
          <a:solidFill>
            <a:srgbClr val="9999FF"/>
          </a:solidFill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6188631" y="2526077"/>
            <a:ext cx="1587500" cy="317500"/>
          </a:xfrm>
          <a:prstGeom prst="rect">
            <a:avLst/>
          </a:prstGeom>
          <a:solidFill>
            <a:srgbClr val="CCCCFF"/>
          </a:solidFill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3466875" y="2602532"/>
            <a:ext cx="1778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5607496" y="2673718"/>
            <a:ext cx="254000" cy="38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368986" y="2603868"/>
            <a:ext cx="1778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954069" y="2602532"/>
            <a:ext cx="1778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2770664" y="4377106"/>
            <a:ext cx="342900" cy="355600"/>
          </a:xfrm>
          <a:prstGeom prst="rect">
            <a:avLst/>
          </a:prstGeom>
          <a:solidFill>
            <a:srgbClr val="CC99FF"/>
          </a:solidFill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4"/>
              <a:stretch>
                <a:fillRect/>
              </a:stretch>
            </p:blipFill>
          </mc:Choice>
          <mc:Fallback>
            <p:blipFill>
              <a:blip r:embed="rId25"/>
              <a:stretch>
                <a:fillRect/>
              </a:stretch>
            </p:blipFill>
          </mc:Fallback>
        </mc:AlternateContent>
        <p:spPr>
          <a:xfrm>
            <a:off x="3927951" y="4364406"/>
            <a:ext cx="355600" cy="355600"/>
          </a:xfrm>
          <a:prstGeom prst="rect">
            <a:avLst/>
          </a:prstGeom>
          <a:solidFill>
            <a:srgbClr val="9999FF"/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6"/>
              <a:stretch>
                <a:fillRect/>
              </a:stretch>
            </p:blipFill>
          </mc:Choice>
          <mc:Fallback>
            <p:blipFill>
              <a:blip r:embed="rId27"/>
              <a:stretch>
                <a:fillRect/>
              </a:stretch>
            </p:blipFill>
          </mc:Fallback>
        </mc:AlternateContent>
        <p:spPr>
          <a:xfrm>
            <a:off x="6574314" y="4343768"/>
            <a:ext cx="330200" cy="342900"/>
          </a:xfrm>
          <a:prstGeom prst="rect">
            <a:avLst/>
          </a:prstGeom>
          <a:solidFill>
            <a:srgbClr val="CCCCFF"/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841851" y="4377106"/>
            <a:ext cx="7239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981676" y="4515218"/>
            <a:ext cx="215900" cy="88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2"/>
              <a:stretch>
                <a:fillRect/>
              </a:stretch>
            </p:blipFill>
          </mc:Choice>
          <mc:Fallback>
            <p:blipFill>
              <a:blip r:embed="rId33"/>
              <a:stretch>
                <a:fillRect/>
              </a:stretch>
            </p:blipFill>
          </mc:Fallback>
        </mc:AlternateContent>
        <p:spPr>
          <a:xfrm>
            <a:off x="3396139" y="4446956"/>
            <a:ext cx="215900" cy="215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2"/>
              <a:stretch>
                <a:fillRect/>
              </a:stretch>
            </p:blipFill>
          </mc:Choice>
          <mc:Fallback>
            <p:blipFill>
              <a:blip r:embed="rId33"/>
              <a:stretch>
                <a:fillRect/>
              </a:stretch>
            </p:blipFill>
          </mc:Fallback>
        </mc:AlternateContent>
        <p:spPr>
          <a:xfrm>
            <a:off x="4563418" y="4421556"/>
            <a:ext cx="215900" cy="215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2"/>
              <a:stretch>
                <a:fillRect/>
              </a:stretch>
            </p:blipFill>
          </mc:Choice>
          <mc:Fallback>
            <p:blipFill>
              <a:blip r:embed="rId33"/>
              <a:stretch>
                <a:fillRect/>
              </a:stretch>
            </p:blipFill>
          </mc:Fallback>
        </mc:AlternateContent>
        <p:spPr>
          <a:xfrm>
            <a:off x="6216762" y="4421556"/>
            <a:ext cx="215900" cy="215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4"/>
              <a:stretch>
                <a:fillRect/>
              </a:stretch>
            </p:blipFill>
          </mc:Choice>
          <mc:Fallback>
            <p:blipFill>
              <a:blip r:embed="rId35"/>
              <a:stretch>
                <a:fillRect/>
              </a:stretch>
            </p:blipFill>
          </mc:Fallback>
        </mc:AlternateContent>
        <p:spPr>
          <a:xfrm>
            <a:off x="5270976" y="4529506"/>
            <a:ext cx="317500" cy="50800"/>
          </a:xfrm>
          <a:prstGeom prst="rect">
            <a:avLst/>
          </a:prstGeom>
        </p:spPr>
      </p:pic>
      <p:sp>
        <p:nvSpPr>
          <p:cNvPr id="49" name="Left Brace 48"/>
          <p:cNvSpPr/>
          <p:nvPr/>
        </p:nvSpPr>
        <p:spPr>
          <a:xfrm rot="16200000">
            <a:off x="4687696" y="2883568"/>
            <a:ext cx="299785" cy="4133850"/>
          </a:xfrm>
          <a:prstGeom prst="leftBrace">
            <a:avLst>
              <a:gd name="adj1" fmla="val 510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2057400" y="5181600"/>
            <a:ext cx="5566331" cy="1218449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For fixed </a:t>
            </a:r>
            <a:r>
              <a:rPr lang="en-US" sz="2400" dirty="0" err="1" smtClean="0">
                <a:solidFill>
                  <a:schemeClr val="tx1"/>
                </a:solidFill>
              </a:rPr>
              <a:t>h</a:t>
            </a:r>
            <a:r>
              <a:rPr lang="en-US" sz="2400" dirty="0" smtClean="0">
                <a:solidFill>
                  <a:schemeClr val="tx1"/>
                </a:solidFill>
              </a:rPr>
              <a:t>,      are independent.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For random </a:t>
            </a:r>
            <a:r>
              <a:rPr lang="en-US" sz="2400" dirty="0" err="1" smtClean="0">
                <a:solidFill>
                  <a:schemeClr val="tx1"/>
                </a:solidFill>
              </a:rPr>
              <a:t>h</a:t>
            </a:r>
            <a:r>
              <a:rPr lang="en-US" sz="2400" dirty="0" smtClean="0">
                <a:solidFill>
                  <a:schemeClr val="tx1"/>
                </a:solidFill>
              </a:rPr>
              <a:t>, sum of fourth moments small.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Analysis same as for majorities.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7" name="Picture 5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6"/>
              <a:stretch>
                <a:fillRect/>
              </a:stretch>
            </p:blipFill>
          </mc:Choice>
          <mc:Fallback>
            <p:blipFill>
              <a:blip r:embed="rId37"/>
              <a:stretch>
                <a:fillRect/>
              </a:stretch>
            </p:blipFill>
          </mc:Fallback>
        </mc:AlternateContent>
        <p:spPr>
          <a:xfrm>
            <a:off x="3581400" y="5321300"/>
            <a:ext cx="2667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for </a:t>
            </a:r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54864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Regular </a:t>
            </a:r>
            <a:r>
              <a:rPr lang="en-US" dirty="0" err="1" smtClean="0"/>
              <a:t>halfspaces</a:t>
            </a:r>
            <a:endParaRPr lang="en-US" dirty="0" smtClean="0"/>
          </a:p>
          <a:p>
            <a:pPr lvl="1"/>
            <a:r>
              <a:rPr lang="en-US" dirty="0" smtClean="0"/>
              <a:t>Limited independence, hashing</a:t>
            </a:r>
          </a:p>
          <a:p>
            <a:pPr lvl="1"/>
            <a:r>
              <a:rPr lang="en-US" dirty="0" smtClean="0"/>
              <a:t>Berry-</a:t>
            </a:r>
            <a:r>
              <a:rPr lang="en-US" dirty="0" err="1" smtClean="0"/>
              <a:t>Esseen</a:t>
            </a:r>
            <a:r>
              <a:rPr lang="en-US" dirty="0" smtClean="0"/>
              <a:t> theorem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2. Reduce arbitrary case to regular case</a:t>
            </a:r>
          </a:p>
          <a:p>
            <a:pPr lvl="1"/>
            <a:r>
              <a:rPr lang="en-US" dirty="0" smtClean="0"/>
              <a:t>Regularity lemma, bounded independence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3.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ROBPs</a:t>
            </a:r>
            <a:r>
              <a:rPr lang="en-US" dirty="0" smtClean="0"/>
              <a:t> fool </a:t>
            </a:r>
            <a:r>
              <a:rPr lang="en-US" dirty="0" err="1" smtClean="0"/>
              <a:t>Halfspaces</a:t>
            </a: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334000" y="2057400"/>
            <a:ext cx="3657600" cy="3276600"/>
            <a:chOff x="5334000" y="2057400"/>
            <a:chExt cx="3657600" cy="3276600"/>
          </a:xfrm>
        </p:grpSpPr>
        <p:sp>
          <p:nvSpPr>
            <p:cNvPr id="9" name="Right Brace 8"/>
            <p:cNvSpPr/>
            <p:nvPr/>
          </p:nvSpPr>
          <p:spPr>
            <a:xfrm>
              <a:off x="5334000" y="2057400"/>
              <a:ext cx="990600" cy="3276600"/>
            </a:xfrm>
            <a:prstGeom prst="rightBrace">
              <a:avLst>
                <a:gd name="adj1" fmla="val 8333"/>
                <a:gd name="adj2" fmla="val 49454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00800" y="3424535"/>
              <a:ext cx="2590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PRG for </a:t>
              </a:r>
              <a:r>
                <a:rPr lang="en-US" sz="2400" dirty="0" err="1" smtClean="0"/>
                <a:t>Halfspaces</a:t>
              </a:r>
              <a:endParaRPr lang="en-US" sz="2400" dirty="0" smtClean="0"/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6096000" y="4002247"/>
              <a:ext cx="2743200" cy="3169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Subsequent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914400" y="2057400"/>
          <a:ext cx="7772400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/>
                <a:gridCol w="4800600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Reference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Result</a:t>
                      </a:r>
                      <a:endParaRPr lang="en-US" sz="2400" dirty="0"/>
                    </a:p>
                  </a:txBody>
                  <a:tcPr/>
                </a:tc>
              </a:tr>
              <a:tr h="77120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Gopalan</a:t>
                      </a:r>
                      <a:r>
                        <a:rPr lang="en-US" sz="2400" dirty="0" smtClean="0"/>
                        <a:t> et al.[GOWZ10]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PRGs</a:t>
                      </a:r>
                      <a:r>
                        <a:rPr lang="en-US" sz="2400" baseline="0" dirty="0" smtClean="0"/>
                        <a:t> for</a:t>
                      </a:r>
                      <a:r>
                        <a:rPr lang="en-US" sz="2400" dirty="0" smtClean="0"/>
                        <a:t> functions of </a:t>
                      </a:r>
                      <a:r>
                        <a:rPr lang="en-US" sz="2400" dirty="0" err="1" smtClean="0"/>
                        <a:t>halfspaces</a:t>
                      </a:r>
                      <a:r>
                        <a:rPr lang="en-US" sz="2400" dirty="0" smtClean="0"/>
                        <a:t> under product distributions</a:t>
                      </a:r>
                      <a:endParaRPr lang="en-US" sz="2400" dirty="0"/>
                    </a:p>
                  </a:txBody>
                  <a:tcPr/>
                </a:tc>
              </a:tr>
              <a:tr h="9296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Harsha</a:t>
                      </a:r>
                      <a:r>
                        <a:rPr lang="en-US" sz="2400" dirty="0" smtClean="0"/>
                        <a:t> et al. [HKM10]</a:t>
                      </a:r>
                    </a:p>
                    <a:p>
                      <a:r>
                        <a:rPr lang="en-US" sz="2400" dirty="0" smtClean="0"/>
                        <a:t>(new IP</a:t>
                      </a:r>
                      <a:r>
                        <a:rPr lang="en-US" sz="2400" baseline="0" dirty="0" smtClean="0"/>
                        <a:t> + generator)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Quasi-polynomial time approx. counting for “regular” integer programs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PTFs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9200" y="1524000"/>
            <a:ext cx="68580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regular </a:t>
            </a:r>
            <a:r>
              <a:rPr lang="en-US" dirty="0" err="1" smtClean="0"/>
              <a:t>PTFs</a:t>
            </a:r>
            <a:endParaRPr lang="en-US" dirty="0" smtClean="0"/>
          </a:p>
          <a:p>
            <a:pPr lvl="1"/>
            <a:r>
              <a:rPr lang="en-US" dirty="0" smtClean="0"/>
              <a:t>Limited independence and hashing</a:t>
            </a:r>
          </a:p>
          <a:p>
            <a:pPr lvl="1"/>
            <a:r>
              <a:rPr lang="en-US" dirty="0" smtClean="0"/>
              <a:t>Invariance principle of </a:t>
            </a:r>
            <a:r>
              <a:rPr lang="en-US" dirty="0" err="1" smtClean="0"/>
              <a:t>Mossel</a:t>
            </a:r>
            <a:r>
              <a:rPr lang="en-US" dirty="0" smtClean="0"/>
              <a:t> et al. [MOO05]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2. Reduce arbitrary </a:t>
            </a:r>
            <a:r>
              <a:rPr lang="en-US" dirty="0" err="1" smtClean="0"/>
              <a:t>PTFs</a:t>
            </a:r>
            <a:r>
              <a:rPr lang="en-US" dirty="0" smtClean="0"/>
              <a:t> to regular </a:t>
            </a:r>
            <a:r>
              <a:rPr lang="en-US" dirty="0" err="1" smtClean="0"/>
              <a:t>PTFs</a:t>
            </a:r>
            <a:endParaRPr lang="en-US" dirty="0" smtClean="0"/>
          </a:p>
          <a:p>
            <a:pPr lvl="1"/>
            <a:r>
              <a:rPr lang="en-US" dirty="0" smtClean="0"/>
              <a:t>Regularity lemmas of BELY09, DSTW09, HKM09.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2926140"/>
            <a:ext cx="6096000" cy="156966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Same generator with stronger           .</a:t>
            </a:r>
          </a:p>
          <a:p>
            <a:r>
              <a:rPr lang="en-US" sz="2400" dirty="0" smtClean="0"/>
              <a:t>Analysis more complicated: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Cannot use invariance principle as black box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New ‘</a:t>
            </a:r>
            <a:r>
              <a:rPr lang="en-US" sz="2400" dirty="0" err="1" smtClean="0"/>
              <a:t>blockwise</a:t>
            </a:r>
            <a:r>
              <a:rPr lang="en-US" sz="2400" dirty="0" smtClean="0"/>
              <a:t>’ hybrid argument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724400" y="3094415"/>
            <a:ext cx="635000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752600" y="1905000"/>
            <a:ext cx="6858000" cy="36957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PRGs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polynomial threshold functions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400" dirty="0" smtClean="0"/>
              <a:t>Zuckerman 10.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PRGs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fooling linear forms in statistical distance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Gopalan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M,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Reingold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Zuckerman 10.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21792" y="342220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52600" y="3200400"/>
            <a:ext cx="6781800" cy="160043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2. </a:t>
            </a:r>
            <a:r>
              <a:rPr lang="en-US" sz="2600" dirty="0" err="1" smtClean="0"/>
              <a:t>PRGs</a:t>
            </a:r>
            <a:r>
              <a:rPr lang="en-US" sz="2600" dirty="0" smtClean="0"/>
              <a:t> fooling linear forms in statistical distance </a:t>
            </a:r>
            <a:endParaRPr lang="en-US" sz="2400" dirty="0" smtClean="0"/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Uses result for </a:t>
            </a:r>
            <a:r>
              <a:rPr lang="en-US" sz="2400" dirty="0" err="1" smtClean="0"/>
              <a:t>halfspaces</a:t>
            </a:r>
            <a:r>
              <a:rPr lang="en-US" sz="2400" dirty="0" smtClean="0"/>
              <a:t>.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Similar outline: regular/non-regular, etc.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 We give something back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Fooling Linear Forms in Stat. Dist.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Fact: For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33600" y="2209800"/>
            <a:ext cx="4724400" cy="914400"/>
            <a:chOff x="2133600" y="2362200"/>
            <a:chExt cx="4724400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2133600" y="2362200"/>
              <a:ext cx="4724400" cy="9144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732088" y="2641600"/>
              <a:ext cx="3695700" cy="406400"/>
            </a:xfrm>
            <a:prstGeom prst="rect">
              <a:avLst/>
            </a:prstGeom>
          </p:spPr>
        </p:pic>
      </p:grpSp>
      <p:pic>
        <p:nvPicPr>
          <p:cNvPr id="15" name="Picture 1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209800" y="1591056"/>
            <a:ext cx="3543300" cy="3683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219200" y="3505200"/>
            <a:ext cx="6629400" cy="2286000"/>
            <a:chOff x="1219200" y="3505200"/>
            <a:chExt cx="6629400" cy="2286000"/>
          </a:xfrm>
        </p:grpSpPr>
        <p:grpSp>
          <p:nvGrpSpPr>
            <p:cNvPr id="18" name="Group 17"/>
            <p:cNvGrpSpPr/>
            <p:nvPr/>
          </p:nvGrpSpPr>
          <p:grpSpPr>
            <a:xfrm>
              <a:off x="1219200" y="3505200"/>
              <a:ext cx="6629400" cy="2286000"/>
              <a:chOff x="1219200" y="3505200"/>
              <a:chExt cx="6629400" cy="22860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219200" y="3505200"/>
                <a:ext cx="6629400" cy="2286000"/>
              </a:xfrm>
              <a:prstGeom prst="round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Question: Can we have this “</a:t>
                </a:r>
                <a:r>
                  <a:rPr lang="en-US" sz="2800" dirty="0" err="1" smtClean="0"/>
                  <a:t>pseudorandomly</a:t>
                </a:r>
                <a:r>
                  <a:rPr lang="en-US" sz="2800" dirty="0" smtClean="0"/>
                  <a:t>”?</a:t>
                </a:r>
              </a:p>
              <a:p>
                <a:pPr algn="ctr"/>
                <a:r>
                  <a:rPr lang="en-US" sz="2800" dirty="0" smtClean="0"/>
                  <a:t>Generate                                  ,                  </a:t>
                </a:r>
              </a:p>
              <a:p>
                <a:pPr algn="ctr"/>
                <a:endParaRPr lang="en-US" sz="2800" dirty="0" smtClean="0"/>
              </a:p>
              <a:p>
                <a:pPr algn="ctr"/>
                <a:endParaRPr lang="en-US" sz="2800" dirty="0" smtClean="0"/>
              </a:p>
            </p:txBody>
          </p:sp>
          <p:pic>
            <p:nvPicPr>
              <p:cNvPr id="16" name="Picture 15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:ma="http://schemas.microsoft.com/office/mac/drawingml/2008/main" xmlns:mv="urn:schemas-microsoft-com:mac:vml" xmlns="" Requires="ma">
                <p:blipFill>
                  <a:blip r:embed="rId6"/>
                  <a:stretch>
                    <a:fillRect/>
                  </a:stretch>
                </p:blipFill>
              </mc:Choice>
              <mc:Fallback>
                <p:blipFill>
                  <a:blip r:embed="rId7"/>
                  <a:stretch>
                    <a:fillRect/>
                  </a:stretch>
                </p:blipFill>
              </mc:Fallback>
            </mc:AlternateContent>
            <p:spPr>
              <a:xfrm>
                <a:off x="1828800" y="4800600"/>
                <a:ext cx="5562600" cy="952500"/>
              </a:xfrm>
              <a:prstGeom prst="rect">
                <a:avLst/>
              </a:prstGeom>
            </p:spPr>
          </p:pic>
        </p:grpSp>
        <p:pic>
          <p:nvPicPr>
            <p:cNvPr id="20" name="Picture 1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3810000" y="4279392"/>
              <a:ext cx="2590800" cy="431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1: Central Limit Theorem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0510" y="1676400"/>
            <a:ext cx="7016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Let                         </a:t>
            </a:r>
            <a:r>
              <a:rPr lang="en-US" sz="2800" dirty="0" err="1" smtClean="0">
                <a:solidFill>
                  <a:srgbClr val="000000"/>
                </a:solidFill>
                <a:ea typeface="Marker Felt" charset="0"/>
                <a:cs typeface="Marker Felt" charset="0"/>
              </a:rPr>
              <a:t>iid</a:t>
            </a:r>
            <a:r>
              <a:rPr lang="en-US" sz="2800" dirty="0" smtClean="0">
                <a:solidFill>
                  <a:srgbClr val="000000"/>
                </a:solidFill>
                <a:ea typeface="Marker Felt" charset="0"/>
                <a:cs typeface="Marker Felt" charset="0"/>
              </a:rPr>
              <a:t> with finite mean and variance.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110" y="1802852"/>
            <a:ext cx="1828800" cy="3469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/>
          </p:cNvSpPr>
          <p:nvPr/>
        </p:nvSpPr>
        <p:spPr bwMode="auto">
          <a:xfrm>
            <a:off x="2459831" y="2278856"/>
            <a:ext cx="5160169" cy="46434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rgbClr val="000000"/>
                </a:solidFill>
                <a:ea typeface="Marker Felt" charset="0"/>
                <a:cs typeface="Marker Felt" charset="0"/>
              </a:rPr>
              <a:t>(after appropriate normalization)</a:t>
            </a:r>
          </a:p>
        </p:txBody>
      </p:sp>
      <p:grpSp>
        <p:nvGrpSpPr>
          <p:cNvPr id="4" name="Group 13"/>
          <p:cNvGrpSpPr/>
          <p:nvPr/>
        </p:nvGrpSpPr>
        <p:grpSpPr>
          <a:xfrm>
            <a:off x="1219200" y="3276600"/>
            <a:ext cx="6477000" cy="914400"/>
            <a:chOff x="914400" y="3276600"/>
            <a:chExt cx="64770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14400" y="3276600"/>
              <a:ext cx="6477000" cy="9144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1066800" y="3511550"/>
              <a:ext cx="6083300" cy="546100"/>
            </a:xfrm>
            <a:prstGeom prst="rect">
              <a:avLst/>
            </a:prstGeom>
          </p:spPr>
        </p:pic>
      </p:grpSp>
      <p:pic>
        <p:nvPicPr>
          <p:cNvPr id="15" name="Picture 1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838200" y="4572000"/>
            <a:ext cx="7556500" cy="9906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743200" y="5486400"/>
            <a:ext cx="5943600" cy="53340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Trivia: CLT is how Gaussian density came about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Fool Linear Forms?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Special case: epsilon-bias spaces</a:t>
            </a:r>
          </a:p>
          <a:p>
            <a:pPr lvl="1"/>
            <a:r>
              <a:rPr lang="en-US" dirty="0" smtClean="0"/>
              <a:t> </a:t>
            </a:r>
          </a:p>
          <a:p>
            <a:r>
              <a:rPr lang="en-US" dirty="0" smtClean="0"/>
              <a:t>Symmetric functions on subsets.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66800" y="4953000"/>
            <a:ext cx="6858000" cy="91440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Previous best: Nisan, INW.  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Been difficult to beat Nisan-INW barrier for natural cases.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676400" y="4038600"/>
            <a:ext cx="6134100" cy="3429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219200" y="1447800"/>
            <a:ext cx="6629400" cy="1905000"/>
            <a:chOff x="1219200" y="1447800"/>
            <a:chExt cx="6629400" cy="1905000"/>
          </a:xfrm>
        </p:grpSpPr>
        <p:sp>
          <p:nvSpPr>
            <p:cNvPr id="9" name="Rounded Rectangle 8"/>
            <p:cNvSpPr/>
            <p:nvPr/>
          </p:nvSpPr>
          <p:spPr>
            <a:xfrm>
              <a:off x="1219200" y="1447800"/>
              <a:ext cx="6629400" cy="19050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Question: Generate                                 ,</a:t>
              </a:r>
            </a:p>
            <a:p>
              <a:pPr algn="ctr"/>
              <a:endParaRPr lang="en-US" sz="2800" dirty="0" smtClean="0"/>
            </a:p>
            <a:p>
              <a:pPr algn="ctr"/>
              <a:endParaRPr lang="en-US" sz="2800" dirty="0" smtClean="0"/>
            </a:p>
            <a:p>
              <a:pPr algn="ctr"/>
              <a:r>
                <a:rPr lang="en-US" sz="2800" dirty="0" smtClean="0"/>
                <a:t>                  </a:t>
              </a:r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993900" y="2298700"/>
              <a:ext cx="5245100" cy="9017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4495800" y="1600200"/>
              <a:ext cx="2590800" cy="431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Statistical Distance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3504" y="1905000"/>
            <a:ext cx="8083296" cy="17526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Thm</a:t>
            </a:r>
            <a:r>
              <a:rPr lang="en-US" sz="3600" dirty="0" smtClean="0"/>
              <a:t>: PRG fooling 0-1 linear forms in TV  with seed                                  </a:t>
            </a:r>
            <a:r>
              <a:rPr lang="en-US" sz="3600" dirty="0" smtClean="0"/>
              <a:t>. </a:t>
            </a:r>
            <a:endParaRPr lang="en-US" sz="3600" dirty="0" smtClean="0"/>
          </a:p>
          <a:p>
            <a:pPr algn="ctr"/>
            <a:endParaRPr lang="en-US" sz="3600" dirty="0" smtClean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914400" y="4191000"/>
            <a:ext cx="77724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charset="2"/>
              <a:buChar char="Ø"/>
              <a:tabLst/>
              <a:defRPr/>
            </a:pPr>
            <a:r>
              <a:rPr lang="en-US" sz="2800" dirty="0" smtClean="0"/>
              <a:t>Fits the ‘</a:t>
            </a:r>
            <a:r>
              <a:rPr lang="en-US" sz="2800" dirty="0" err="1" smtClean="0"/>
              <a:t>PRGs</a:t>
            </a:r>
            <a:r>
              <a:rPr lang="en-US" sz="2800" dirty="0" smtClean="0"/>
              <a:t> from invariance principles’ theme.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charset="2"/>
              <a:buChar char="Ø"/>
              <a:tabLst/>
              <a:defRPr/>
            </a:pPr>
            <a:r>
              <a:rPr lang="en-US" sz="2800" dirty="0" smtClean="0"/>
              <a:t>L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eads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</a:t>
            </a:r>
            <a:r>
              <a:rPr lang="en-US" sz="2800" noProof="0" dirty="0" smtClean="0"/>
              <a:t>an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elementary approach to discrete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CLTs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charset="2"/>
              <a:buChar char="Ø"/>
              <a:tabLst/>
              <a:defRPr/>
            </a:pPr>
            <a:r>
              <a:rPr lang="en-US" sz="2800" dirty="0" smtClean="0"/>
              <a:t>We do more … “combinatorial shapes”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charset="2"/>
              <a:buChar char="Ø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770765" y="2514600"/>
            <a:ext cx="3392035" cy="502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Central Limit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Closeness in statistical distance to binomial distributions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914400" y="4876800"/>
            <a:ext cx="7772400" cy="1600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Optimal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800" dirty="0" smtClean="0"/>
              <a:t>error:                      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lang="en-US" sz="2800" dirty="0" smtClean="0"/>
          </a:p>
          <a:p>
            <a:pPr marL="731520" lvl="1" indent="-274320" defTabSz="914400">
              <a:spcBef>
                <a:spcPts val="580"/>
              </a:spcBef>
              <a:buClr>
                <a:schemeClr val="accent1"/>
              </a:buClr>
              <a:buSzPct val="85000"/>
              <a:buFont typeface="Arial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Barbour</a:t>
            </a:r>
            <a:r>
              <a:rPr lang="en-US" sz="2800" dirty="0" smtClean="0"/>
              <a:t>-Xia, 98. Proof analytical – Stein’s method.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066800" y="2133600"/>
            <a:ext cx="7086600" cy="2535238"/>
            <a:chOff x="914400" y="2133600"/>
            <a:chExt cx="7086600" cy="2535238"/>
          </a:xfrm>
        </p:grpSpPr>
        <p:sp>
          <p:nvSpPr>
            <p:cNvPr id="13" name="Rounded Rectangle 12"/>
            <p:cNvSpPr/>
            <p:nvPr/>
          </p:nvSpPr>
          <p:spPr>
            <a:xfrm>
              <a:off x="914400" y="2133600"/>
              <a:ext cx="7086600" cy="253523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18" name="Picture 1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257300" y="2463800"/>
              <a:ext cx="6438900" cy="355600"/>
            </a:xfrm>
            <a:prstGeom prst="rect">
              <a:avLst/>
            </a:prstGeom>
          </p:spPr>
        </p:pic>
        <p:pic>
          <p:nvPicPr>
            <p:cNvPr id="19" name="Picture 1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651000" y="2997200"/>
              <a:ext cx="5588000" cy="431800"/>
            </a:xfrm>
            <a:prstGeom prst="rect">
              <a:avLst/>
            </a:prstGeom>
          </p:spPr>
        </p:pic>
        <p:pic>
          <p:nvPicPr>
            <p:cNvPr id="22" name="Picture 2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2235200" y="3581400"/>
              <a:ext cx="4546600" cy="774700"/>
            </a:xfrm>
            <a:prstGeom prst="rect">
              <a:avLst/>
            </a:prstGeom>
          </p:spPr>
        </p:pic>
      </p:grpSp>
      <p:pic>
        <p:nvPicPr>
          <p:cNvPr id="25" name="Picture 2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3352800" y="5029200"/>
            <a:ext cx="1638300" cy="36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Construction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828800"/>
            <a:ext cx="68580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Fool 0-1 linear forms in </a:t>
            </a:r>
            <a:r>
              <a:rPr lang="en-US" dirty="0" err="1" smtClean="0"/>
              <a:t>cdf</a:t>
            </a:r>
            <a:r>
              <a:rPr lang="en-US" dirty="0" smtClean="0"/>
              <a:t> distance.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2. PRG on n/2 </a:t>
            </a:r>
            <a:r>
              <a:rPr lang="en-US" dirty="0" err="1" smtClean="0"/>
              <a:t>vars</a:t>
            </a:r>
            <a:r>
              <a:rPr lang="en-US" dirty="0" smtClean="0"/>
              <a:t> + PRG fooling in </a:t>
            </a:r>
            <a:r>
              <a:rPr lang="en-US" dirty="0" err="1" smtClean="0"/>
              <a:t>cdf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	 PRG for linear forms for large test sets.</a:t>
            </a:r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3. Fool 0-1 linear forms for small test sets in TV.</a:t>
            </a:r>
          </a:p>
          <a:p>
            <a:pPr lvl="1"/>
            <a:endParaRPr lang="en-US" dirty="0" smtClean="0"/>
          </a:p>
        </p:txBody>
      </p:sp>
      <p:sp>
        <p:nvSpPr>
          <p:cNvPr id="7" name="Right Arrow 6"/>
          <p:cNvSpPr/>
          <p:nvPr/>
        </p:nvSpPr>
        <p:spPr>
          <a:xfrm>
            <a:off x="457200" y="2990088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905000" y="3429000"/>
            <a:ext cx="603504" cy="365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0200" y="2895600"/>
            <a:ext cx="6781800" cy="1231106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2. Convolution Lemma: close </a:t>
            </a:r>
            <a:r>
              <a:rPr lang="en-US" sz="2600" dirty="0" err="1" smtClean="0"/>
              <a:t>cdfs</a:t>
            </a:r>
            <a:r>
              <a:rPr lang="en-US" sz="2600" dirty="0" smtClean="0"/>
              <a:t>         close in TV.   </a:t>
            </a:r>
            <a:endParaRPr lang="en-US" sz="2400" dirty="0" smtClean="0"/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Analysis of recursion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Elementary proof of discrete CLT.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67400" y="3154680"/>
            <a:ext cx="4572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52700" y="5256213"/>
            <a:ext cx="4229100" cy="444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104900" y="4041140"/>
            <a:ext cx="2984500" cy="368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Recursion Step for 0-1 Linear Forms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intuition consider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140200" y="1617663"/>
            <a:ext cx="2857500" cy="274320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>
            <a:off x="935039" y="2516197"/>
            <a:ext cx="9144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5105400" y="2518568"/>
            <a:ext cx="9144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Xn/2+1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7467600" y="2516197"/>
            <a:ext cx="9144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 flipH="1">
            <a:off x="1849439" y="2518568"/>
            <a:ext cx="14478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297239" y="2518568"/>
            <a:ext cx="9144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Xn/2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 flipH="1">
            <a:off x="6019800" y="2518568"/>
            <a:ext cx="1447800" cy="9144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16200000">
            <a:off x="2448721" y="1970880"/>
            <a:ext cx="304799" cy="3678239"/>
          </a:xfrm>
          <a:prstGeom prst="leftBrace">
            <a:avLst>
              <a:gd name="adj1" fmla="val 5105"/>
              <a:gd name="adj2" fmla="val 5034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497388" y="4102100"/>
            <a:ext cx="317500" cy="3175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430718" y="3955702"/>
            <a:ext cx="2133918" cy="461665"/>
            <a:chOff x="1219942" y="4438005"/>
            <a:chExt cx="2133918" cy="461665"/>
          </a:xfrm>
        </p:grpSpPr>
        <p:sp>
          <p:nvSpPr>
            <p:cNvPr id="22" name="TextBox 21"/>
            <p:cNvSpPr txBox="1"/>
            <p:nvPr/>
          </p:nvSpPr>
          <p:spPr>
            <a:xfrm>
              <a:off x="1219942" y="4438005"/>
              <a:ext cx="21339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PRG   -fool in TV</a:t>
              </a:r>
              <a:endParaRPr lang="en-US" sz="2400" dirty="0"/>
            </a:p>
          </p:txBody>
        </p:sp>
        <p:pic>
          <p:nvPicPr>
            <p:cNvPr id="27" name="Picture 26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1931988" y="4648200"/>
              <a:ext cx="114300" cy="1651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582850" y="3941762"/>
            <a:ext cx="2418150" cy="461665"/>
            <a:chOff x="5486400" y="4438005"/>
            <a:chExt cx="2418150" cy="461665"/>
          </a:xfrm>
        </p:grpSpPr>
        <p:sp>
          <p:nvSpPr>
            <p:cNvPr id="23" name="TextBox 22"/>
            <p:cNvSpPr txBox="1"/>
            <p:nvPr/>
          </p:nvSpPr>
          <p:spPr>
            <a:xfrm>
              <a:off x="5486400" y="4438005"/>
              <a:ext cx="24181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PRG    -fool in CDF</a:t>
              </a:r>
              <a:endParaRPr lang="en-US" sz="2400" dirty="0"/>
            </a:p>
          </p:txBody>
        </p:sp>
        <p:pic>
          <p:nvPicPr>
            <p:cNvPr id="30" name="Picture 2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12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6197600" y="4572000"/>
              <a:ext cx="152400" cy="2413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2688336" y="5191780"/>
            <a:ext cx="3669494" cy="523220"/>
            <a:chOff x="3200400" y="5267980"/>
            <a:chExt cx="3669494" cy="523220"/>
          </a:xfrm>
        </p:grpSpPr>
        <p:sp>
          <p:nvSpPr>
            <p:cNvPr id="25" name="TextBox 24"/>
            <p:cNvSpPr txBox="1"/>
            <p:nvPr/>
          </p:nvSpPr>
          <p:spPr>
            <a:xfrm>
              <a:off x="3200400" y="5267980"/>
              <a:ext cx="3669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PRG                  -fool in TV</a:t>
              </a:r>
              <a:endParaRPr lang="en-US" sz="2800" dirty="0"/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14"/>
                <a:stretch>
                  <a:fillRect/>
                </a:stretch>
              </p:blipFill>
            </mc:Choice>
            <mc:Fallback>
              <p:blipFill>
                <a:blip r:embed="rId15"/>
                <a:stretch>
                  <a:fillRect/>
                </a:stretch>
              </p:blipFill>
            </mc:Fallback>
          </mc:AlternateContent>
          <p:spPr>
            <a:xfrm>
              <a:off x="4076700" y="5312664"/>
              <a:ext cx="1257300" cy="444500"/>
            </a:xfrm>
            <a:prstGeom prst="rect">
              <a:avLst/>
            </a:prstGeom>
          </p:spPr>
        </p:pic>
      </p:grpSp>
      <p:sp>
        <p:nvSpPr>
          <p:cNvPr id="34" name="Down Arrow 33"/>
          <p:cNvSpPr/>
          <p:nvPr/>
        </p:nvSpPr>
        <p:spPr>
          <a:xfrm>
            <a:off x="4573588" y="4572000"/>
            <a:ext cx="150812" cy="43929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 rot="16200000">
            <a:off x="6619081" y="1970880"/>
            <a:ext cx="304799" cy="3678239"/>
          </a:xfrm>
          <a:prstGeom prst="leftBrace">
            <a:avLst>
              <a:gd name="adj1" fmla="val 5105"/>
              <a:gd name="adj2" fmla="val 5034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551284" y="3962400"/>
            <a:ext cx="2106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True randomness</a:t>
            </a:r>
            <a:endParaRPr lang="en-US" sz="24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3276600" y="5181600"/>
            <a:ext cx="2780404" cy="523220"/>
            <a:chOff x="2688336" y="5181600"/>
            <a:chExt cx="2780404" cy="523220"/>
          </a:xfrm>
        </p:grpSpPr>
        <p:sp>
          <p:nvSpPr>
            <p:cNvPr id="38" name="TextBox 37"/>
            <p:cNvSpPr txBox="1"/>
            <p:nvPr/>
          </p:nvSpPr>
          <p:spPr>
            <a:xfrm>
              <a:off x="2688336" y="5181600"/>
              <a:ext cx="27804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PRG       -fool in TV</a:t>
              </a:r>
              <a:endParaRPr lang="en-US" sz="2800" dirty="0"/>
            </a:p>
          </p:txBody>
        </p:sp>
        <p:pic>
          <p:nvPicPr>
            <p:cNvPr id="39" name="Picture 3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16"/>
                <a:stretch>
                  <a:fillRect/>
                </a:stretch>
              </p:blipFill>
            </mc:Choice>
            <mc:Fallback>
              <p:blipFill>
                <a:blip r:embed="rId17"/>
                <a:stretch>
                  <a:fillRect/>
                </a:stretch>
              </p:blipFill>
            </mc:Fallback>
          </mc:AlternateContent>
          <p:spPr>
            <a:xfrm>
              <a:off x="3505200" y="5257800"/>
              <a:ext cx="444500" cy="368300"/>
            </a:xfrm>
            <a:prstGeom prst="rect">
              <a:avLst/>
            </a:prstGeom>
          </p:spPr>
        </p:pic>
      </p:grpSp>
      <p:pic>
        <p:nvPicPr>
          <p:cNvPr id="41" name="Picture 4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143500" y="4038600"/>
            <a:ext cx="3238500" cy="43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Recursion Step: Convolution Lemma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03363" y="1612900"/>
            <a:ext cx="3098800" cy="3683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85800" y="3886200"/>
            <a:ext cx="7772400" cy="1066800"/>
            <a:chOff x="685800" y="3886200"/>
            <a:chExt cx="7772400" cy="1066800"/>
          </a:xfrm>
        </p:grpSpPr>
        <p:sp>
          <p:nvSpPr>
            <p:cNvPr id="11" name="Rounded Rectangle 10"/>
            <p:cNvSpPr/>
            <p:nvPr/>
          </p:nvSpPr>
          <p:spPr>
            <a:xfrm>
              <a:off x="685800" y="3886200"/>
              <a:ext cx="7772400" cy="1066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3600" dirty="0" smtClean="0"/>
                <a:t>     </a:t>
              </a:r>
              <a:r>
                <a:rPr lang="en-US" sz="3600" dirty="0" err="1" smtClean="0"/>
                <a:t>Lem</a:t>
              </a:r>
              <a:r>
                <a:rPr lang="en-US" sz="3600" dirty="0" smtClean="0"/>
                <a:t>:  </a:t>
              </a:r>
              <a:endParaRPr lang="en-US" sz="3600" dirty="0"/>
            </a:p>
          </p:txBody>
        </p:sp>
        <p:pic>
          <p:nvPicPr>
            <p:cNvPr id="13" name="Picture 1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2413000" y="4038600"/>
              <a:ext cx="5892800" cy="596900"/>
            </a:xfrm>
            <a:prstGeom prst="rect">
              <a:avLst/>
            </a:prstGeom>
          </p:spPr>
        </p:pic>
      </p:grpSp>
      <p:pic>
        <p:nvPicPr>
          <p:cNvPr id="12" name="Picture 1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524000" y="2501900"/>
            <a:ext cx="5575300" cy="92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743200" y="4114800"/>
            <a:ext cx="4191000" cy="582168"/>
          </a:xfrm>
          <a:prstGeom prst="roundRec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Lemma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143000"/>
            <a:ext cx="7772400" cy="45720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Problem: Y could be even, Z odd.</a:t>
            </a:r>
          </a:p>
          <a:p>
            <a:r>
              <a:rPr lang="en-US" dirty="0" smtClean="0"/>
              <a:t>Define Y’:</a:t>
            </a:r>
          </a:p>
          <a:p>
            <a:r>
              <a:rPr lang="en-US" dirty="0" smtClean="0"/>
              <a:t>Approach:  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1447800"/>
            <a:ext cx="7772400" cy="1066800"/>
            <a:chOff x="685800" y="3886200"/>
            <a:chExt cx="7772400" cy="1066800"/>
          </a:xfrm>
        </p:grpSpPr>
        <p:sp>
          <p:nvSpPr>
            <p:cNvPr id="6" name="Rounded Rectangle 5"/>
            <p:cNvSpPr/>
            <p:nvPr/>
          </p:nvSpPr>
          <p:spPr>
            <a:xfrm>
              <a:off x="685800" y="3886200"/>
              <a:ext cx="7772400" cy="1066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sz="3600" dirty="0" smtClean="0"/>
                <a:t>     </a:t>
              </a:r>
              <a:r>
                <a:rPr lang="en-US" sz="3600" dirty="0" err="1" smtClean="0"/>
                <a:t>Lem</a:t>
              </a:r>
              <a:r>
                <a:rPr lang="en-US" sz="3600" dirty="0" smtClean="0"/>
                <a:t>:  </a:t>
              </a:r>
              <a:endParaRPr lang="en-US" sz="3600" dirty="0"/>
            </a:p>
          </p:txBody>
        </p:sp>
        <p:pic>
          <p:nvPicPr>
            <p:cNvPr id="7" name="Picture 6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286000" y="4038600"/>
              <a:ext cx="5892800" cy="596900"/>
            </a:xfrm>
            <a:prstGeom prst="rect">
              <a:avLst/>
            </a:prstGeom>
          </p:spPr>
        </p:pic>
      </p:grpSp>
      <p:pic>
        <p:nvPicPr>
          <p:cNvPr id="11" name="Picture 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743200" y="3238500"/>
            <a:ext cx="5486400" cy="342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819400" y="4191000"/>
            <a:ext cx="3987030" cy="15240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1688592" y="4315968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build="p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762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30048" y="2012474"/>
            <a:ext cx="4343184" cy="1419702"/>
            <a:chOff x="3730048" y="2012474"/>
            <a:chExt cx="4343184" cy="141970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3730048" y="3413760"/>
              <a:ext cx="4343184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5289311" y="2721531"/>
              <a:ext cx="141970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5388768" y="3200400"/>
            <a:ext cx="2443164" cy="537370"/>
            <a:chOff x="5388768" y="3200400"/>
            <a:chExt cx="2443164" cy="537370"/>
          </a:xfrm>
        </p:grpSpPr>
        <p:grpSp>
          <p:nvGrpSpPr>
            <p:cNvPr id="19" name="Group 18"/>
            <p:cNvGrpSpPr/>
            <p:nvPr/>
          </p:nvGrpSpPr>
          <p:grpSpPr>
            <a:xfrm>
              <a:off x="5388768" y="3200400"/>
              <a:ext cx="1221582" cy="537370"/>
              <a:chOff x="1751806" y="3505200"/>
              <a:chExt cx="1221582" cy="537370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1752600" y="4040188"/>
                <a:ext cx="1208088" cy="238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1484312" y="3773488"/>
                <a:ext cx="536576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2704306" y="3772694"/>
                <a:ext cx="536576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610350" y="3200400"/>
              <a:ext cx="1221582" cy="537370"/>
              <a:chOff x="1751806" y="3505200"/>
              <a:chExt cx="1221582" cy="537370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1752600" y="4040188"/>
                <a:ext cx="1208088" cy="2382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1484312" y="3773488"/>
                <a:ext cx="536576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2704306" y="3772694"/>
                <a:ext cx="536576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4169568" y="3200400"/>
            <a:ext cx="1221582" cy="537370"/>
            <a:chOff x="1751806" y="3505200"/>
            <a:chExt cx="1221582" cy="537370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752600" y="4040188"/>
              <a:ext cx="1208088" cy="238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484312" y="3773488"/>
              <a:ext cx="536576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2704306" y="3772694"/>
              <a:ext cx="536576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24250" y="3517900"/>
            <a:ext cx="647700" cy="215900"/>
          </a:xfrm>
          <a:prstGeom prst="rect">
            <a:avLst/>
          </a:prstGeom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7590632" y="3473450"/>
            <a:ext cx="482600" cy="21590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4461510" y="2361406"/>
            <a:ext cx="396240" cy="1069976"/>
            <a:chOff x="4461510" y="2361406"/>
            <a:chExt cx="396240" cy="1069976"/>
          </a:xfrm>
        </p:grpSpPr>
        <p:sp>
          <p:nvSpPr>
            <p:cNvPr id="35" name="Rectangle 34"/>
            <p:cNvSpPr>
              <a:spLocks/>
            </p:cNvSpPr>
            <p:nvPr/>
          </p:nvSpPr>
          <p:spPr>
            <a:xfrm>
              <a:off x="4461510" y="2361406"/>
              <a:ext cx="91440" cy="1067594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/>
            </p:cNvSpPr>
            <p:nvPr/>
          </p:nvSpPr>
          <p:spPr>
            <a:xfrm>
              <a:off x="4766310" y="2743200"/>
              <a:ext cx="91440" cy="688182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195979" y="2362200"/>
            <a:ext cx="407353" cy="1067594"/>
            <a:chOff x="7195979" y="2362200"/>
            <a:chExt cx="407353" cy="1067594"/>
          </a:xfrm>
        </p:grpSpPr>
        <p:sp>
          <p:nvSpPr>
            <p:cNvPr id="37" name="Rectangle 36"/>
            <p:cNvSpPr>
              <a:spLocks/>
            </p:cNvSpPr>
            <p:nvPr/>
          </p:nvSpPr>
          <p:spPr>
            <a:xfrm>
              <a:off x="7195979" y="2514600"/>
              <a:ext cx="91439" cy="915194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>
              <a:spLocks/>
            </p:cNvSpPr>
            <p:nvPr/>
          </p:nvSpPr>
          <p:spPr>
            <a:xfrm>
              <a:off x="7511892" y="2362200"/>
              <a:ext cx="91440" cy="105156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5" name="Chart 44"/>
          <p:cNvGraphicFramePr>
            <a:graphicFrameLocks/>
          </p:cNvGraphicFramePr>
          <p:nvPr/>
        </p:nvGraphicFramePr>
        <p:xfrm>
          <a:off x="-106045" y="1981200"/>
          <a:ext cx="3217545" cy="1588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0" name="Rectangle 49"/>
          <p:cNvSpPr>
            <a:spLocks/>
          </p:cNvSpPr>
          <p:nvPr/>
        </p:nvSpPr>
        <p:spPr>
          <a:xfrm>
            <a:off x="6229350" y="2194560"/>
            <a:ext cx="91440" cy="1234440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>
            <a:spLocks/>
          </p:cNvSpPr>
          <p:nvPr/>
        </p:nvSpPr>
        <p:spPr>
          <a:xfrm>
            <a:off x="5543550" y="2651760"/>
            <a:ext cx="91440" cy="779622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3111500" y="2939415"/>
            <a:ext cx="317500" cy="317500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3581400" y="4038600"/>
            <a:ext cx="4548982" cy="2048670"/>
            <a:chOff x="3581400" y="4038600"/>
            <a:chExt cx="4548982" cy="2048670"/>
          </a:xfrm>
        </p:grpSpPr>
        <p:pic>
          <p:nvPicPr>
            <p:cNvPr id="88" name="Picture 8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7647782" y="5822950"/>
              <a:ext cx="482600" cy="215900"/>
            </a:xfrm>
            <a:prstGeom prst="rect">
              <a:avLst/>
            </a:prstGeom>
          </p:spPr>
        </p:pic>
        <p:grpSp>
          <p:nvGrpSpPr>
            <p:cNvPr id="100" name="Group 99"/>
            <p:cNvGrpSpPr/>
            <p:nvPr/>
          </p:nvGrpSpPr>
          <p:grpSpPr>
            <a:xfrm>
              <a:off x="3581400" y="4038600"/>
              <a:ext cx="4548982" cy="2048670"/>
              <a:chOff x="3581400" y="4038600"/>
              <a:chExt cx="4548982" cy="2048670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3787198" y="4377899"/>
                <a:ext cx="4343184" cy="1402983"/>
                <a:chOff x="3730048" y="2028399"/>
                <a:chExt cx="4343184" cy="1402983"/>
              </a:xfrm>
            </p:grpSpPr>
            <p:cxnSp>
              <p:nvCxnSpPr>
                <p:cNvPr id="72" name="Straight Arrow Connector 71"/>
                <p:cNvCxnSpPr/>
                <p:nvPr/>
              </p:nvCxnSpPr>
              <p:spPr>
                <a:xfrm>
                  <a:off x="3730048" y="3413760"/>
                  <a:ext cx="4343184" cy="1588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/>
                <p:nvPr/>
              </p:nvCxnSpPr>
              <p:spPr>
                <a:xfrm rot="5400000" flipH="1" flipV="1">
                  <a:off x="5309866" y="2717696"/>
                  <a:ext cx="1402983" cy="2439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5445918" y="5549900"/>
                <a:ext cx="2443164" cy="537370"/>
                <a:chOff x="5388768" y="3200400"/>
                <a:chExt cx="2443164" cy="537370"/>
              </a:xfrm>
            </p:grpSpPr>
            <p:grpSp>
              <p:nvGrpSpPr>
                <p:cNvPr id="75" name="Group 18"/>
                <p:cNvGrpSpPr/>
                <p:nvPr/>
              </p:nvGrpSpPr>
              <p:grpSpPr>
                <a:xfrm>
                  <a:off x="5388768" y="3200400"/>
                  <a:ext cx="1221582" cy="537370"/>
                  <a:chOff x="1751806" y="3505200"/>
                  <a:chExt cx="1221582" cy="537370"/>
                </a:xfrm>
              </p:grpSpPr>
              <p:cxnSp>
                <p:nvCxnSpPr>
                  <p:cNvPr id="80" name="Straight Arrow Connector 79"/>
                  <p:cNvCxnSpPr/>
                  <p:nvPr/>
                </p:nvCxnSpPr>
                <p:spPr>
                  <a:xfrm>
                    <a:off x="1752600" y="4040188"/>
                    <a:ext cx="1208088" cy="2382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/>
                  <p:cNvCxnSpPr/>
                  <p:nvPr/>
                </p:nvCxnSpPr>
                <p:spPr>
                  <a:xfrm rot="5400000">
                    <a:off x="1484312" y="3773488"/>
                    <a:ext cx="536576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/>
                  <p:cNvCxnSpPr/>
                  <p:nvPr/>
                </p:nvCxnSpPr>
                <p:spPr>
                  <a:xfrm rot="5400000">
                    <a:off x="2704306" y="3772694"/>
                    <a:ext cx="536576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26"/>
                <p:cNvGrpSpPr/>
                <p:nvPr/>
              </p:nvGrpSpPr>
              <p:grpSpPr>
                <a:xfrm>
                  <a:off x="6610350" y="3200400"/>
                  <a:ext cx="1221582" cy="537370"/>
                  <a:chOff x="1751806" y="3505200"/>
                  <a:chExt cx="1221582" cy="537370"/>
                </a:xfrm>
              </p:grpSpPr>
              <p:cxnSp>
                <p:nvCxnSpPr>
                  <p:cNvPr id="77" name="Straight Arrow Connector 76"/>
                  <p:cNvCxnSpPr/>
                  <p:nvPr/>
                </p:nvCxnSpPr>
                <p:spPr>
                  <a:xfrm>
                    <a:off x="1752600" y="4040188"/>
                    <a:ext cx="1208088" cy="2382"/>
                  </a:xfrm>
                  <a:prstGeom prst="straightConnector1">
                    <a:avLst/>
                  </a:prstGeom>
                  <a:ln>
                    <a:headEnd type="arrow"/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/>
                  <p:cNvCxnSpPr/>
                  <p:nvPr/>
                </p:nvCxnSpPr>
                <p:spPr>
                  <a:xfrm rot="5400000">
                    <a:off x="1484312" y="3773488"/>
                    <a:ext cx="536576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/>
                  <p:cNvCxnSpPr/>
                  <p:nvPr/>
                </p:nvCxnSpPr>
                <p:spPr>
                  <a:xfrm rot="5400000">
                    <a:off x="2704306" y="3772694"/>
                    <a:ext cx="536576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3" name="Group 82"/>
              <p:cNvGrpSpPr/>
              <p:nvPr/>
            </p:nvGrpSpPr>
            <p:grpSpPr>
              <a:xfrm>
                <a:off x="4226718" y="5549900"/>
                <a:ext cx="1221582" cy="537370"/>
                <a:chOff x="1751806" y="3505200"/>
                <a:chExt cx="1221582" cy="537370"/>
              </a:xfrm>
            </p:grpSpPr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1752600" y="4040188"/>
                  <a:ext cx="1208088" cy="2382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rot="5400000">
                  <a:off x="1484312" y="3773488"/>
                  <a:ext cx="536576" cy="158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 rot="5400000">
                  <a:off x="2704306" y="3772694"/>
                  <a:ext cx="536576" cy="158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87" name="Picture 86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:ma="http://schemas.microsoft.com/office/mac/drawingml/2008/main" xmlns:mv="urn:schemas-microsoft-com:mac:vml" xmlns="" Requires="ma">
                <p:blipFill>
                  <a:blip r:embed="rId2"/>
                  <a:stretch>
                    <a:fillRect/>
                  </a:stretch>
                </p:blipFill>
              </mc:Choice>
              <mc:Fallback>
                <p:blipFill>
                  <a:blip r:embed="rId3"/>
                  <a:stretch>
                    <a:fillRect/>
                  </a:stretch>
                </p:blipFill>
              </mc:Fallback>
            </mc:AlternateContent>
            <p:spPr>
              <a:xfrm>
                <a:off x="3581400" y="5867400"/>
                <a:ext cx="647700" cy="215900"/>
              </a:xfrm>
              <a:prstGeom prst="rect">
                <a:avLst/>
              </a:prstGeom>
            </p:spPr>
          </p:pic>
          <p:sp>
            <p:nvSpPr>
              <p:cNvPr id="96" name="Rectangle 95"/>
              <p:cNvSpPr>
                <a:spLocks/>
              </p:cNvSpPr>
              <p:nvPr/>
            </p:nvSpPr>
            <p:spPr>
              <a:xfrm>
                <a:off x="5334000" y="4038600"/>
                <a:ext cx="91440" cy="1691640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>
                <a:spLocks/>
              </p:cNvSpPr>
              <p:nvPr/>
            </p:nvSpPr>
            <p:spPr>
              <a:xfrm>
                <a:off x="7772400" y="4434840"/>
                <a:ext cx="91440" cy="1280160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>
                <a:spLocks/>
              </p:cNvSpPr>
              <p:nvPr/>
            </p:nvSpPr>
            <p:spPr>
              <a:xfrm>
                <a:off x="6553200" y="4343400"/>
                <a:ext cx="91440" cy="1371600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>
                <a:spLocks/>
              </p:cNvSpPr>
              <p:nvPr/>
            </p:nvSpPr>
            <p:spPr>
              <a:xfrm>
                <a:off x="4114800" y="4709160"/>
                <a:ext cx="105252" cy="1029553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6" name="Group 105"/>
          <p:cNvGrpSpPr/>
          <p:nvPr/>
        </p:nvGrpSpPr>
        <p:grpSpPr>
          <a:xfrm>
            <a:off x="4505325" y="3600450"/>
            <a:ext cx="2882107" cy="304800"/>
            <a:chOff x="4505325" y="3600450"/>
            <a:chExt cx="2882107" cy="304800"/>
          </a:xfrm>
        </p:grpSpPr>
        <p:pic>
          <p:nvPicPr>
            <p:cNvPr id="102" name="Picture 10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4505325" y="3638550"/>
              <a:ext cx="482600" cy="266700"/>
            </a:xfrm>
            <a:prstGeom prst="rect">
              <a:avLst/>
            </a:prstGeom>
          </p:spPr>
        </p:pic>
        <p:pic>
          <p:nvPicPr>
            <p:cNvPr id="103" name="Picture 10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5692140" y="3604420"/>
              <a:ext cx="482600" cy="266700"/>
            </a:xfrm>
            <a:prstGeom prst="rect">
              <a:avLst/>
            </a:prstGeom>
          </p:spPr>
        </p:pic>
        <p:pic>
          <p:nvPicPr>
            <p:cNvPr id="104" name="Picture 10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904832" y="3600450"/>
              <a:ext cx="482600" cy="266700"/>
            </a:xfrm>
            <a:prstGeom prst="rect">
              <a:avLst/>
            </a:prstGeom>
          </p:spPr>
        </p:pic>
      </p:grpSp>
      <p:grpSp>
        <p:nvGrpSpPr>
          <p:cNvPr id="107" name="Group 106"/>
          <p:cNvGrpSpPr/>
          <p:nvPr/>
        </p:nvGrpSpPr>
        <p:grpSpPr>
          <a:xfrm>
            <a:off x="4585493" y="5943600"/>
            <a:ext cx="2882107" cy="304800"/>
            <a:chOff x="4505325" y="3600450"/>
            <a:chExt cx="2882107" cy="304800"/>
          </a:xfrm>
        </p:grpSpPr>
        <p:pic>
          <p:nvPicPr>
            <p:cNvPr id="108" name="Picture 10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4505325" y="3638550"/>
              <a:ext cx="482600" cy="266700"/>
            </a:xfrm>
            <a:prstGeom prst="rect">
              <a:avLst/>
            </a:prstGeom>
          </p:spPr>
        </p:pic>
        <p:pic>
          <p:nvPicPr>
            <p:cNvPr id="109" name="Picture 10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5692140" y="3604420"/>
              <a:ext cx="482600" cy="266700"/>
            </a:xfrm>
            <a:prstGeom prst="rect">
              <a:avLst/>
            </a:prstGeom>
          </p:spPr>
        </p:pic>
        <p:pic>
          <p:nvPicPr>
            <p:cNvPr id="110" name="Picture 10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904832" y="3600450"/>
              <a:ext cx="482600" cy="266700"/>
            </a:xfrm>
            <a:prstGeom prst="rect">
              <a:avLst/>
            </a:prstGeom>
          </p:spPr>
        </p:pic>
      </p:grpSp>
      <p:pic>
        <p:nvPicPr>
          <p:cNvPr id="111" name="Picture 1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876300" y="3086100"/>
            <a:ext cx="1257300" cy="266700"/>
          </a:xfrm>
          <a:prstGeom prst="rect">
            <a:avLst/>
          </a:prstGeom>
        </p:spPr>
      </p:pic>
      <p:grpSp>
        <p:nvGrpSpPr>
          <p:cNvPr id="112" name="Group 111"/>
          <p:cNvGrpSpPr/>
          <p:nvPr/>
        </p:nvGrpSpPr>
        <p:grpSpPr>
          <a:xfrm>
            <a:off x="-106045" y="4038600"/>
            <a:ext cx="3535045" cy="1803400"/>
            <a:chOff x="-106045" y="4064000"/>
            <a:chExt cx="3535045" cy="1803400"/>
          </a:xfrm>
        </p:grpSpPr>
        <p:graphicFrame>
          <p:nvGraphicFramePr>
            <p:cNvPr id="113" name="Chart 112"/>
            <p:cNvGraphicFramePr>
              <a:graphicFrameLocks/>
            </p:cNvGraphicFramePr>
            <p:nvPr/>
          </p:nvGraphicFramePr>
          <p:xfrm>
            <a:off x="-106045" y="4278630"/>
            <a:ext cx="3217545" cy="15887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pic>
          <p:nvPicPr>
            <p:cNvPr id="114" name="Picture 11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3111500" y="4940300"/>
              <a:ext cx="317500" cy="317500"/>
            </a:xfrm>
            <a:prstGeom prst="rect">
              <a:avLst/>
            </a:prstGeom>
          </p:spPr>
        </p:pic>
        <p:pic>
          <p:nvPicPr>
            <p:cNvPr id="115" name="Picture 11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14"/>
                <a:stretch>
                  <a:fillRect/>
                </a:stretch>
              </p:blipFill>
            </mc:Choice>
            <mc:Fallback>
              <p:blipFill>
                <a:blip r:embed="rId15"/>
                <a:stretch>
                  <a:fillRect/>
                </a:stretch>
              </p:blipFill>
            </mc:Fallback>
          </mc:AlternateContent>
          <p:spPr>
            <a:xfrm>
              <a:off x="2438400" y="4064000"/>
              <a:ext cx="838200" cy="279400"/>
            </a:xfrm>
            <a:prstGeom prst="rect">
              <a:avLst/>
            </a:prstGeom>
          </p:spPr>
        </p:pic>
      </p:grpSp>
      <p:pic>
        <p:nvPicPr>
          <p:cNvPr id="116" name="Picture 11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876300" y="5372100"/>
            <a:ext cx="1257300" cy="266700"/>
          </a:xfrm>
          <a:prstGeom prst="rect">
            <a:avLst/>
          </a:prstGeom>
        </p:spPr>
      </p:pic>
      <p:pic>
        <p:nvPicPr>
          <p:cNvPr id="117" name="Picture 11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7"/>
              <a:stretch>
                <a:fillRect/>
              </a:stretch>
            </p:blipFill>
          </mc:Choice>
          <mc:Fallback>
            <p:blipFill>
              <a:blip r:embed="rId18"/>
              <a:stretch>
                <a:fillRect/>
              </a:stretch>
            </p:blipFill>
          </mc:Fallback>
        </mc:AlternateContent>
        <p:spPr>
          <a:xfrm>
            <a:off x="1369377" y="2775585"/>
            <a:ext cx="266700" cy="215900"/>
          </a:xfrm>
          <a:prstGeom prst="rect">
            <a:avLst/>
          </a:prstGeom>
        </p:spPr>
      </p:pic>
      <p:pic>
        <p:nvPicPr>
          <p:cNvPr id="118" name="Picture 11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9"/>
              <a:stretch>
                <a:fillRect/>
              </a:stretch>
            </p:blipFill>
          </mc:Choice>
          <mc:Fallback>
            <p:blipFill>
              <a:blip r:embed="rId20"/>
              <a:stretch>
                <a:fillRect/>
              </a:stretch>
            </p:blipFill>
          </mc:Fallback>
        </mc:AlternateContent>
        <p:spPr>
          <a:xfrm>
            <a:off x="5884068" y="2298700"/>
            <a:ext cx="228600" cy="215900"/>
          </a:xfrm>
          <a:prstGeom prst="rect">
            <a:avLst/>
          </a:prstGeom>
        </p:spPr>
      </p:pic>
      <p:pic>
        <p:nvPicPr>
          <p:cNvPr id="119" name="Picture 11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1"/>
              <a:stretch>
                <a:fillRect/>
              </a:stretch>
            </p:blipFill>
          </mc:Choice>
          <mc:Fallback>
            <p:blipFill>
              <a:blip r:embed="rId22"/>
              <a:stretch>
                <a:fillRect/>
              </a:stretch>
            </p:blipFill>
          </mc:Fallback>
        </mc:AlternateContent>
        <p:spPr>
          <a:xfrm>
            <a:off x="5960268" y="4780915"/>
            <a:ext cx="304800" cy="266700"/>
          </a:xfrm>
          <a:prstGeom prst="rect">
            <a:avLst/>
          </a:prstGeom>
        </p:spPr>
      </p:pic>
      <p:pic>
        <p:nvPicPr>
          <p:cNvPr id="120" name="Picture 119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7"/>
              <a:stretch>
                <a:fillRect/>
              </a:stretch>
            </p:blipFill>
          </mc:Choice>
          <mc:Fallback>
            <p:blipFill>
              <a:blip r:embed="rId18"/>
              <a:stretch>
                <a:fillRect/>
              </a:stretch>
            </p:blipFill>
          </mc:Fallback>
        </mc:AlternateContent>
        <p:spPr>
          <a:xfrm>
            <a:off x="1371600" y="5047615"/>
            <a:ext cx="266700" cy="215900"/>
          </a:xfrm>
          <a:prstGeom prst="rect">
            <a:avLst/>
          </a:prstGeom>
        </p:spPr>
      </p:pic>
      <p:pic>
        <p:nvPicPr>
          <p:cNvPr id="121" name="Picture 120" descr="latex-image-1.pdf"/>
          <p:cNvPicPr>
            <a:picLocks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4"/>
              <a:stretch>
                <a:fillRect/>
              </a:stretch>
            </p:blipFill>
          </mc:Choice>
          <mc:Fallback>
            <p:blipFill>
              <a:blip r:embed="rId25"/>
              <a:stretch>
                <a:fillRect/>
              </a:stretch>
            </p:blipFill>
          </mc:Fallback>
        </mc:AlternateContent>
        <p:spPr>
          <a:xfrm>
            <a:off x="1390324" y="746760"/>
            <a:ext cx="6458276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4572000"/>
          </a:xfrm>
        </p:spPr>
        <p:txBody>
          <a:bodyPr/>
          <a:lstStyle/>
          <a:p>
            <a:r>
              <a:rPr lang="en-US" dirty="0" smtClean="0"/>
              <a:t>Convexity of         : Enough to study </a:t>
            </a:r>
          </a:p>
        </p:txBody>
      </p:sp>
      <p:pic>
        <p:nvPicPr>
          <p:cNvPr id="7" name="Picture 6" descr="latex-image-1.pdf"/>
          <p:cNvPicPr>
            <a:picLocks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390324" y="441960"/>
            <a:ext cx="6458276" cy="54864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124200" y="1143000"/>
            <a:ext cx="533400" cy="304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032500" y="1066800"/>
            <a:ext cx="1993900" cy="444500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1138428" y="1663700"/>
            <a:ext cx="6934200" cy="1900714"/>
            <a:chOff x="0" y="1676400"/>
            <a:chExt cx="6934200" cy="1900714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0" y="1676400"/>
              <a:ext cx="3657600" cy="1867970"/>
              <a:chOff x="59055" y="3897630"/>
              <a:chExt cx="3217545" cy="1588770"/>
            </a:xfrm>
          </p:grpSpPr>
          <p:graphicFrame>
            <p:nvGraphicFramePr>
              <p:cNvPr id="10" name="Chart 9"/>
              <p:cNvGraphicFramePr>
                <a:graphicFrameLocks/>
              </p:cNvGraphicFramePr>
              <p:nvPr/>
            </p:nvGraphicFramePr>
            <p:xfrm>
              <a:off x="59055" y="3897630"/>
              <a:ext cx="3217545" cy="15887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pic>
            <p:nvPicPr>
              <p:cNvPr id="11" name="Picture 10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:ma="http://schemas.microsoft.com/office/mac/drawingml/2008/main" xmlns:mv="urn:schemas-microsoft-com:mac:vml" xmlns="" Requires="ma">
                <p:blipFill>
                  <a:blip r:embed="rId9"/>
                  <a:stretch>
                    <a:fillRect/>
                  </a:stretch>
                </p:blipFill>
              </mc:Choice>
              <mc:Fallback>
                <p:blipFill>
                  <a:blip r:embed="rId10"/>
                  <a:stretch>
                    <a:fillRect/>
                  </a:stretch>
                </p:blipFill>
              </mc:Fallback>
            </mc:AlternateContent>
            <p:spPr>
              <a:xfrm>
                <a:off x="1041400" y="5002530"/>
                <a:ext cx="1257300" cy="266700"/>
              </a:xfrm>
              <a:prstGeom prst="rect">
                <a:avLst/>
              </a:prstGeom>
            </p:spPr>
          </p:pic>
          <p:pic>
            <p:nvPicPr>
              <p:cNvPr id="12" name="Picture 11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:ma="http://schemas.microsoft.com/office/mac/drawingml/2008/main" xmlns:mv="urn:schemas-microsoft-com:mac:vml" xmlns="" Requires="ma">
                <p:blipFill>
                  <a:blip r:embed="rId11"/>
                  <a:stretch>
                    <a:fillRect/>
                  </a:stretch>
                </p:blipFill>
              </mc:Choice>
              <mc:Fallback>
                <p:blipFill>
                  <a:blip r:embed="rId12"/>
                  <a:stretch>
                    <a:fillRect/>
                  </a:stretch>
                </p:blipFill>
              </mc:Fallback>
            </mc:AlternateContent>
            <p:spPr>
              <a:xfrm>
                <a:off x="1534477" y="4692015"/>
                <a:ext cx="266700" cy="215900"/>
              </a:xfrm>
              <a:prstGeom prst="rect">
                <a:avLst/>
              </a:prstGeom>
            </p:spPr>
          </p:pic>
        </p:grpSp>
        <p:grpSp>
          <p:nvGrpSpPr>
            <p:cNvPr id="50" name="Group 49"/>
            <p:cNvGrpSpPr/>
            <p:nvPr/>
          </p:nvGrpSpPr>
          <p:grpSpPr>
            <a:xfrm>
              <a:off x="5410200" y="1684814"/>
              <a:ext cx="1524000" cy="1892300"/>
              <a:chOff x="5410200" y="2222500"/>
              <a:chExt cx="1524000" cy="1892300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5410200" y="2222500"/>
                <a:ext cx="1524000" cy="1892300"/>
                <a:chOff x="5410200" y="2527300"/>
                <a:chExt cx="1524000" cy="1892300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5410200" y="2527300"/>
                  <a:ext cx="1524000" cy="1892300"/>
                  <a:chOff x="4652168" y="2985294"/>
                  <a:chExt cx="1524000" cy="1892300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4652168" y="2985294"/>
                    <a:ext cx="1524000" cy="1553052"/>
                    <a:chOff x="5795168" y="2683670"/>
                    <a:chExt cx="1524000" cy="1553052"/>
                  </a:xfrm>
                </p:grpSpPr>
                <p:cxnSp>
                  <p:nvCxnSpPr>
                    <p:cNvPr id="15" name="Straight Arrow Connector 14"/>
                    <p:cNvCxnSpPr/>
                    <p:nvPr/>
                  </p:nvCxnSpPr>
                  <p:spPr>
                    <a:xfrm>
                      <a:off x="5795168" y="4192588"/>
                      <a:ext cx="1524000" cy="1588"/>
                    </a:xfrm>
                    <a:prstGeom prst="straightConnector1">
                      <a:avLst/>
                    </a:prstGeom>
                    <a:ln>
                      <a:headEnd type="arrow"/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Arrow Connector 15"/>
                    <p:cNvCxnSpPr/>
                    <p:nvPr/>
                  </p:nvCxnSpPr>
                  <p:spPr>
                    <a:xfrm rot="5400000" flipH="1" flipV="1">
                      <a:off x="5223430" y="3459402"/>
                      <a:ext cx="1553052" cy="1588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" name="Straight Connector 18"/>
                  <p:cNvCxnSpPr/>
                  <p:nvPr/>
                </p:nvCxnSpPr>
                <p:spPr>
                  <a:xfrm rot="5400000">
                    <a:off x="5095239" y="4355941"/>
                    <a:ext cx="483870" cy="1588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1" name="Picture 20" descr="latex-image-1.pdf"/>
                  <p:cNvPicPr>
                    <a:picLocks noChangeAspect="1"/>
                  </p:cNvPicPr>
                  <p:nvPr/>
                </p:nvPicPr>
                <mc:AlternateContent xmlns:mc="http://schemas.openxmlformats.org/markup-compatibility/2006">
                  <mc:Choice xmlns:ma="http://schemas.microsoft.com/office/mac/drawingml/2008/main" xmlns:mv="urn:schemas-microsoft-com:mac:vml" xmlns="" Requires="ma">
                    <p:blipFill>
                      <a:blip r:embed="rId13"/>
                      <a:stretch>
                        <a:fillRect/>
                      </a:stretch>
                    </p:blipFill>
                  </mc:Choice>
                  <mc:Fallback>
                    <p:blipFill>
                      <a:blip r:embed="rId14"/>
                      <a:stretch>
                        <a:fillRect/>
                      </a:stretch>
                    </p:blipFill>
                  </mc:Fallback>
                </mc:AlternateContent>
                <p:spPr>
                  <a:xfrm>
                    <a:off x="5033168" y="4610894"/>
                    <a:ext cx="482600" cy="2667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Picture 27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:ma="http://schemas.microsoft.com/office/mac/drawingml/2008/main" xmlns:mv="urn:schemas-microsoft-com:mac:vml" xmlns="" Requires="ma">
                  <p:blipFill>
                    <a:blip r:embed="rId15"/>
                    <a:stretch>
                      <a:fillRect/>
                    </a:stretch>
                  </p:blipFill>
                </mc:Choice>
                <mc:Fallback>
                  <p:blipFill>
                    <a:blip r:embed="rId16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5588000" y="4144963"/>
                  <a:ext cx="114300" cy="177800"/>
                </a:xfrm>
                <a:prstGeom prst="rect">
                  <a:avLst/>
                </a:prstGeom>
              </p:spPr>
            </p:pic>
          </p:grpSp>
          <p:pic>
            <p:nvPicPr>
              <p:cNvPr id="33" name="Picture 32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:ma="http://schemas.microsoft.com/office/mac/drawingml/2008/main" xmlns:mv="urn:schemas-microsoft-com:mac:vml" xmlns="" Requires="ma">
                <p:blipFill>
                  <a:blip r:embed="rId17"/>
                  <a:stretch>
                    <a:fillRect/>
                  </a:stretch>
                </p:blipFill>
              </mc:Choice>
              <mc:Fallback>
                <p:blipFill>
                  <a:blip r:embed="rId18"/>
                  <a:stretch>
                    <a:fillRect/>
                  </a:stretch>
                </p:blipFill>
              </mc:Fallback>
            </mc:AlternateContent>
            <p:spPr>
              <a:xfrm>
                <a:off x="5486400" y="2514600"/>
                <a:ext cx="228600" cy="215900"/>
              </a:xfrm>
              <a:prstGeom prst="rect">
                <a:avLst/>
              </a:prstGeom>
            </p:spPr>
          </p:pic>
        </p:grpSp>
        <p:pic>
          <p:nvPicPr>
            <p:cNvPr id="34" name="Picture 3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19"/>
                <a:stretch>
                  <a:fillRect/>
                </a:stretch>
              </p:blipFill>
            </mc:Choice>
            <mc:Fallback>
              <p:blipFill>
                <a:blip r:embed="rId20"/>
                <a:stretch>
                  <a:fillRect/>
                </a:stretch>
              </p:blipFill>
            </mc:Fallback>
          </mc:AlternateContent>
          <p:spPr>
            <a:xfrm>
              <a:off x="3810000" y="2438400"/>
              <a:ext cx="317500" cy="317500"/>
            </a:xfrm>
            <a:prstGeom prst="rect">
              <a:avLst/>
            </a:prstGeom>
          </p:spPr>
        </p:pic>
      </p:grpSp>
      <p:pic>
        <p:nvPicPr>
          <p:cNvPr id="36" name="Picture 3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1"/>
              <a:stretch>
                <a:fillRect/>
              </a:stretch>
            </p:blipFill>
          </mc:Choice>
          <mc:Fallback>
            <p:blipFill>
              <a:blip r:embed="rId22"/>
              <a:stretch>
                <a:fillRect/>
              </a:stretch>
            </p:blipFill>
          </mc:Fallback>
        </mc:AlternateContent>
        <p:spPr>
          <a:xfrm>
            <a:off x="3276600" y="3657600"/>
            <a:ext cx="685800" cy="2286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1143000" y="3859730"/>
            <a:ext cx="6934200" cy="2007670"/>
            <a:chOff x="838200" y="3733800"/>
            <a:chExt cx="6934200" cy="2007670"/>
          </a:xfrm>
        </p:grpSpPr>
        <p:pic>
          <p:nvPicPr>
            <p:cNvPr id="35" name="Picture 3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19"/>
                <a:stretch>
                  <a:fillRect/>
                </a:stretch>
              </p:blipFill>
            </mc:Choice>
            <mc:Fallback>
              <p:blipFill>
                <a:blip r:embed="rId20"/>
                <a:stretch>
                  <a:fillRect/>
                </a:stretch>
              </p:blipFill>
            </mc:Fallback>
          </mc:AlternateContent>
          <p:spPr>
            <a:xfrm>
              <a:off x="4648200" y="4495800"/>
              <a:ext cx="317500" cy="317500"/>
            </a:xfrm>
            <a:prstGeom prst="rect">
              <a:avLst/>
            </a:prstGeom>
          </p:spPr>
        </p:pic>
        <p:grpSp>
          <p:nvGrpSpPr>
            <p:cNvPr id="71" name="Group 70"/>
            <p:cNvGrpSpPr/>
            <p:nvPr/>
          </p:nvGrpSpPr>
          <p:grpSpPr>
            <a:xfrm>
              <a:off x="838200" y="3733800"/>
              <a:ext cx="6934200" cy="2007670"/>
              <a:chOff x="76200" y="3733800"/>
              <a:chExt cx="6934200" cy="2007670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5486400" y="3849170"/>
                <a:ext cx="1524000" cy="1892300"/>
                <a:chOff x="5486400" y="3849170"/>
                <a:chExt cx="1524000" cy="1892300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5486400" y="3849170"/>
                  <a:ext cx="1524000" cy="1892300"/>
                  <a:chOff x="5410200" y="4356100"/>
                  <a:chExt cx="1524000" cy="1892300"/>
                </a:xfrm>
              </p:grpSpPr>
              <p:grpSp>
                <p:nvGrpSpPr>
                  <p:cNvPr id="52" name="Group 46"/>
                  <p:cNvGrpSpPr/>
                  <p:nvPr/>
                </p:nvGrpSpPr>
                <p:grpSpPr>
                  <a:xfrm>
                    <a:off x="5410200" y="4356100"/>
                    <a:ext cx="1524000" cy="1892300"/>
                    <a:chOff x="5410200" y="2527300"/>
                    <a:chExt cx="1524000" cy="1892300"/>
                  </a:xfrm>
                </p:grpSpPr>
                <p:grpSp>
                  <p:nvGrpSpPr>
                    <p:cNvPr id="54" name="Group 21"/>
                    <p:cNvGrpSpPr/>
                    <p:nvPr/>
                  </p:nvGrpSpPr>
                  <p:grpSpPr>
                    <a:xfrm>
                      <a:off x="5410200" y="2527300"/>
                      <a:ext cx="1524000" cy="1892300"/>
                      <a:chOff x="4652168" y="2985294"/>
                      <a:chExt cx="1524000" cy="1892300"/>
                    </a:xfrm>
                  </p:grpSpPr>
                  <p:grpSp>
                    <p:nvGrpSpPr>
                      <p:cNvPr id="56" name="Group 13"/>
                      <p:cNvGrpSpPr/>
                      <p:nvPr/>
                    </p:nvGrpSpPr>
                    <p:grpSpPr>
                      <a:xfrm>
                        <a:off x="4652168" y="2985294"/>
                        <a:ext cx="1524000" cy="1553052"/>
                        <a:chOff x="5795168" y="2683670"/>
                        <a:chExt cx="1524000" cy="1553052"/>
                      </a:xfrm>
                    </p:grpSpPr>
                    <p:cxnSp>
                      <p:nvCxnSpPr>
                        <p:cNvPr id="59" name="Straight Arrow Connector 58"/>
                        <p:cNvCxnSpPr/>
                        <p:nvPr/>
                      </p:nvCxnSpPr>
                      <p:spPr>
                        <a:xfrm>
                          <a:off x="5795168" y="4192588"/>
                          <a:ext cx="1524000" cy="1588"/>
                        </a:xfrm>
                        <a:prstGeom prst="straightConnector1">
                          <a:avLst/>
                        </a:prstGeom>
                        <a:ln>
                          <a:headEnd type="arrow"/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0" name="Straight Arrow Connector 59"/>
                        <p:cNvCxnSpPr/>
                        <p:nvPr/>
                      </p:nvCxnSpPr>
                      <p:spPr>
                        <a:xfrm rot="5400000" flipH="1" flipV="1">
                          <a:off x="5223430" y="3459402"/>
                          <a:ext cx="1553052" cy="1588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57" name="Straight Connector 56"/>
                      <p:cNvCxnSpPr/>
                      <p:nvPr/>
                    </p:nvCxnSpPr>
                    <p:spPr>
                      <a:xfrm rot="5400000">
                        <a:off x="5171439" y="4355941"/>
                        <a:ext cx="483870" cy="1588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pic>
                    <p:nvPicPr>
                      <p:cNvPr id="58" name="Picture 57" descr="latex-image-1.pdf"/>
                      <p:cNvPicPr>
                        <a:picLocks noChangeAspect="1"/>
                      </p:cNvPicPr>
                      <p:nvPr/>
                    </p:nvPicPr>
                    <mc:AlternateContent xmlns:mc="http://schemas.openxmlformats.org/markup-compatibility/2006">
                      <mc:Choice xmlns:ma="http://schemas.microsoft.com/office/mac/drawingml/2008/main" xmlns:mv="urn:schemas-microsoft-com:mac:vml" xmlns="" Requires="ma">
                        <p:blipFill>
                          <a:blip r:embed="rId13"/>
                          <a:stretch>
                            <a:fillRect/>
                          </a:stretch>
                        </p:blipFill>
                      </mc:Choice>
                      <mc:Fallback>
                        <p:blipFill>
                          <a:blip r:embed="rId14"/>
                          <a:stretch>
                            <a:fillRect/>
                          </a:stretch>
                        </p:blipFill>
                      </mc:Fallback>
                    </mc:AlternateContent>
                    <p:spPr>
                      <a:xfrm>
                        <a:off x="5033168" y="4610894"/>
                        <a:ext cx="482600" cy="2667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5" name="Picture 54" descr="latex-image-1.pdf"/>
                    <p:cNvPicPr>
                      <a:picLocks noChangeAspect="1"/>
                    </p:cNvPicPr>
                    <p:nvPr/>
                  </p:nvPicPr>
                  <mc:AlternateContent xmlns:mc="http://schemas.openxmlformats.org/markup-compatibility/2006">
                    <mc:Choice xmlns:ma="http://schemas.microsoft.com/office/mac/drawingml/2008/main" xmlns:mv="urn:schemas-microsoft-com:mac:vml" xmlns="" Requires="ma">
                      <p:blipFill>
                        <a:blip r:embed="rId15"/>
                        <a:stretch>
                          <a:fillRect/>
                        </a:stretch>
                      </p:blipFill>
                    </mc:Choice>
                    <mc:Fallback>
                      <p:blipFill>
                        <a:blip r:embed="rId16"/>
                        <a:stretch>
                          <a:fillRect/>
                        </a:stretch>
                      </p:blipFill>
                    </mc:Fallback>
                  </mc:AlternateContent>
                  <p:spPr>
                    <a:xfrm>
                      <a:off x="5588000" y="4144963"/>
                      <a:ext cx="114300" cy="1778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1" name="Picture 60" descr="latex-image-1.pdf"/>
                  <p:cNvPicPr>
                    <a:picLocks noChangeAspect="1"/>
                  </p:cNvPicPr>
                  <p:nvPr/>
                </p:nvPicPr>
                <mc:AlternateContent xmlns:mc="http://schemas.openxmlformats.org/markup-compatibility/2006">
                  <mc:Choice xmlns:ma="http://schemas.microsoft.com/office/mac/drawingml/2008/main" xmlns:mv="urn:schemas-microsoft-com:mac:vml" xmlns="" Requires="ma">
                    <p:blipFill>
                      <a:blip r:embed="rId23"/>
                      <a:stretch>
                        <a:fillRect/>
                      </a:stretch>
                    </p:blipFill>
                  </mc:Choice>
                  <mc:Fallback>
                    <p:blipFill>
                      <a:blip r:embed="rId24"/>
                      <a:stretch>
                        <a:fillRect/>
                      </a:stretch>
                    </p:blipFill>
                  </mc:Fallback>
                </mc:AlternateContent>
                <p:spPr>
                  <a:xfrm>
                    <a:off x="5486400" y="4780915"/>
                    <a:ext cx="304800" cy="26670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3" name="Rectangle 62"/>
                <p:cNvSpPr>
                  <a:spLocks/>
                </p:cNvSpPr>
                <p:nvPr/>
              </p:nvSpPr>
              <p:spPr>
                <a:xfrm>
                  <a:off x="6138672" y="4080310"/>
                  <a:ext cx="91440" cy="1280160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76200" y="3733800"/>
                <a:ext cx="3657600" cy="1867970"/>
                <a:chOff x="59055" y="3897630"/>
                <a:chExt cx="3217545" cy="1588770"/>
              </a:xfrm>
            </p:grpSpPr>
            <p:graphicFrame>
              <p:nvGraphicFramePr>
                <p:cNvPr id="65" name="Chart 64"/>
                <p:cNvGraphicFramePr>
                  <a:graphicFrameLocks/>
                </p:cNvGraphicFramePr>
                <p:nvPr/>
              </p:nvGraphicFramePr>
              <p:xfrm>
                <a:off x="59055" y="3897630"/>
                <a:ext cx="3217545" cy="158877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5"/>
                </a:graphicData>
              </a:graphic>
            </p:graphicFrame>
            <p:pic>
              <p:nvPicPr>
                <p:cNvPr id="66" name="Picture 65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:ma="http://schemas.microsoft.com/office/mac/drawingml/2008/main" xmlns:mv="urn:schemas-microsoft-com:mac:vml" xmlns="" Requires="ma">
                  <p:blipFill>
                    <a:blip r:embed="rId9"/>
                    <a:stretch>
                      <a:fillRect/>
                    </a:stretch>
                  </p:blipFill>
                </mc:Choice>
                <mc:Fallback>
                  <p:blipFill>
                    <a:blip r:embed="rId10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1041400" y="5002530"/>
                  <a:ext cx="1257300" cy="266700"/>
                </a:xfrm>
                <a:prstGeom prst="rect">
                  <a:avLst/>
                </a:prstGeom>
              </p:spPr>
            </p:pic>
            <p:pic>
              <p:nvPicPr>
                <p:cNvPr id="67" name="Picture 66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:ma="http://schemas.microsoft.com/office/mac/drawingml/2008/main" xmlns:mv="urn:schemas-microsoft-com:mac:vml" xmlns="" Requires="ma">
                  <p:blipFill>
                    <a:blip r:embed="rId11"/>
                    <a:stretch>
                      <a:fillRect/>
                    </a:stretch>
                  </p:blipFill>
                </mc:Choice>
                <mc:Fallback>
                  <p:blipFill>
                    <a:blip r:embed="rId12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1534477" y="4692015"/>
                  <a:ext cx="266700" cy="2159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76" name="Picture 7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6"/>
              <a:stretch>
                <a:fillRect/>
              </a:stretch>
            </p:blipFill>
          </mc:Choice>
          <mc:Fallback>
            <p:blipFill>
              <a:blip r:embed="rId27"/>
              <a:stretch>
                <a:fillRect/>
              </a:stretch>
            </p:blipFill>
          </mc:Fallback>
        </mc:AlternateContent>
        <p:spPr>
          <a:xfrm>
            <a:off x="6019800" y="1157288"/>
            <a:ext cx="1003300" cy="254000"/>
          </a:xfrm>
          <a:prstGeom prst="rect">
            <a:avLst/>
          </a:prstGeom>
        </p:spPr>
      </p:pic>
      <p:sp>
        <p:nvSpPr>
          <p:cNvPr id="77" name="Rectangle 76"/>
          <p:cNvSpPr>
            <a:spLocks/>
          </p:cNvSpPr>
          <p:nvPr/>
        </p:nvSpPr>
        <p:spPr>
          <a:xfrm>
            <a:off x="6781800" y="1712971"/>
            <a:ext cx="76200" cy="1487429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6781800" y="2148840"/>
            <a:ext cx="434182" cy="1051560"/>
            <a:chOff x="6248400" y="2148840"/>
            <a:chExt cx="434182" cy="1051560"/>
          </a:xfrm>
        </p:grpSpPr>
        <p:sp>
          <p:nvSpPr>
            <p:cNvPr id="30" name="Rectangle 29"/>
            <p:cNvSpPr>
              <a:spLocks/>
            </p:cNvSpPr>
            <p:nvPr/>
          </p:nvSpPr>
          <p:spPr>
            <a:xfrm>
              <a:off x="6438742" y="2570660"/>
              <a:ext cx="91440" cy="622913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>
              <a:spLocks/>
            </p:cNvSpPr>
            <p:nvPr/>
          </p:nvSpPr>
          <p:spPr>
            <a:xfrm>
              <a:off x="6591142" y="2423160"/>
              <a:ext cx="91440" cy="77724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>
              <a:spLocks/>
            </p:cNvSpPr>
            <p:nvPr/>
          </p:nvSpPr>
          <p:spPr>
            <a:xfrm>
              <a:off x="6248400" y="2148840"/>
              <a:ext cx="91440" cy="105156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371600" y="3456237"/>
            <a:ext cx="4572000" cy="2411163"/>
            <a:chOff x="4267200" y="1843337"/>
            <a:chExt cx="4572000" cy="2411163"/>
          </a:xfrm>
        </p:grpSpPr>
        <p:graphicFrame>
          <p:nvGraphicFramePr>
            <p:cNvPr id="83" name="Chart 82"/>
            <p:cNvGraphicFramePr>
              <a:graphicFrameLocks noChangeAspect="1"/>
            </p:cNvGraphicFramePr>
            <p:nvPr/>
          </p:nvGraphicFramePr>
          <p:xfrm>
            <a:off x="4267200" y="1843337"/>
            <a:ext cx="4572000" cy="2334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8"/>
            </a:graphicData>
          </a:graphic>
        </p:graphicFrame>
        <p:grpSp>
          <p:nvGrpSpPr>
            <p:cNvPr id="84" name="Group 12"/>
            <p:cNvGrpSpPr/>
            <p:nvPr/>
          </p:nvGrpSpPr>
          <p:grpSpPr>
            <a:xfrm>
              <a:off x="6019800" y="2362200"/>
              <a:ext cx="1524000" cy="1892300"/>
              <a:chOff x="6019800" y="2362200"/>
              <a:chExt cx="1524000" cy="18923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>
                <a:off x="6019800" y="3871118"/>
                <a:ext cx="1524000" cy="158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rot="5400000" flipH="1" flipV="1">
                <a:off x="5448062" y="3137932"/>
                <a:ext cx="1553052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9" name="Picture 88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:ma="http://schemas.microsoft.com/office/mac/drawingml/2008/main" xmlns:mv="urn:schemas-microsoft-com:mac:vml" xmlns="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6324600" y="3987800"/>
                <a:ext cx="482600" cy="266700"/>
              </a:xfrm>
              <a:prstGeom prst="rect">
                <a:avLst/>
              </a:prstGeom>
            </p:spPr>
          </p:pic>
          <p:pic>
            <p:nvPicPr>
              <p:cNvPr id="90" name="Picture 89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:ma="http://schemas.microsoft.com/office/mac/drawingml/2008/main" xmlns:mv="urn:schemas-microsoft-com:mac:vml" xmlns="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6197600" y="3979863"/>
                <a:ext cx="114300" cy="177800"/>
              </a:xfrm>
              <a:prstGeom prst="rect">
                <a:avLst/>
              </a:prstGeom>
            </p:spPr>
          </p:pic>
          <p:cxnSp>
            <p:nvCxnSpPr>
              <p:cNvPr id="91" name="Straight Connector 90"/>
              <p:cNvCxnSpPr/>
              <p:nvPr/>
            </p:nvCxnSpPr>
            <p:spPr>
              <a:xfrm rot="5400000">
                <a:off x="6412071" y="3872071"/>
                <a:ext cx="48387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5" name="Picture 84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9"/>
                <a:stretch>
                  <a:fillRect/>
                </a:stretch>
              </p:blipFill>
            </mc:Choice>
            <mc:Fallback>
              <p:blipFill>
                <a:blip r:embed="rId30"/>
                <a:stretch>
                  <a:fillRect/>
                </a:stretch>
              </p:blipFill>
            </mc:Fallback>
          </mc:AlternateContent>
          <p:spPr>
            <a:xfrm>
              <a:off x="6781800" y="2349500"/>
              <a:ext cx="800100" cy="215900"/>
            </a:xfrm>
            <a:prstGeom prst="rect">
              <a:avLst/>
            </a:prstGeom>
          </p:spPr>
        </p:pic>
        <p:sp>
          <p:nvSpPr>
            <p:cNvPr id="86" name="Rectangle 85"/>
            <p:cNvSpPr>
              <a:spLocks/>
            </p:cNvSpPr>
            <p:nvPr/>
          </p:nvSpPr>
          <p:spPr>
            <a:xfrm>
              <a:off x="6510528" y="2590800"/>
              <a:ext cx="91440" cy="128016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66800" y="1259137"/>
            <a:ext cx="4572000" cy="2398463"/>
            <a:chOff x="-609600" y="1905000"/>
            <a:chExt cx="4572000" cy="2398463"/>
          </a:xfrm>
        </p:grpSpPr>
        <p:graphicFrame>
          <p:nvGraphicFramePr>
            <p:cNvPr id="93" name="Chart 92"/>
            <p:cNvGraphicFramePr>
              <a:graphicFrameLocks noChangeAspect="1"/>
            </p:cNvGraphicFramePr>
            <p:nvPr/>
          </p:nvGraphicFramePr>
          <p:xfrm>
            <a:off x="-609600" y="1905000"/>
            <a:ext cx="4572000" cy="23349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1"/>
            </a:graphicData>
          </a:graphic>
        </p:graphicFrame>
        <p:grpSp>
          <p:nvGrpSpPr>
            <p:cNvPr id="94" name="Group 15"/>
            <p:cNvGrpSpPr/>
            <p:nvPr/>
          </p:nvGrpSpPr>
          <p:grpSpPr>
            <a:xfrm>
              <a:off x="1420368" y="2411163"/>
              <a:ext cx="1524000" cy="1892300"/>
              <a:chOff x="6019800" y="2362200"/>
              <a:chExt cx="1524000" cy="1892300"/>
            </a:xfrm>
          </p:grpSpPr>
          <p:cxnSp>
            <p:nvCxnSpPr>
              <p:cNvPr id="97" name="Straight Arrow Connector 96"/>
              <p:cNvCxnSpPr/>
              <p:nvPr/>
            </p:nvCxnSpPr>
            <p:spPr>
              <a:xfrm>
                <a:off x="6019800" y="3871118"/>
                <a:ext cx="1524000" cy="158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5400000" flipH="1" flipV="1">
                <a:off x="5448062" y="3137932"/>
                <a:ext cx="1553052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9" name="Picture 98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:ma="http://schemas.microsoft.com/office/mac/drawingml/2008/main" xmlns:mv="urn:schemas-microsoft-com:mac:vml" xmlns="" Requires="ma">
                <p:blipFill>
                  <a:blip r:embed="rId13"/>
                  <a:stretch>
                    <a:fillRect/>
                  </a:stretch>
                </p:blipFill>
              </mc:Choice>
              <mc:Fallback>
                <p:blipFill>
                  <a:blip r:embed="rId14"/>
                  <a:stretch>
                    <a:fillRect/>
                  </a:stretch>
                </p:blipFill>
              </mc:Fallback>
            </mc:AlternateContent>
            <p:spPr>
              <a:xfrm>
                <a:off x="6352032" y="3987800"/>
                <a:ext cx="482600" cy="266700"/>
              </a:xfrm>
              <a:prstGeom prst="rect">
                <a:avLst/>
              </a:prstGeom>
            </p:spPr>
          </p:pic>
          <p:pic>
            <p:nvPicPr>
              <p:cNvPr id="100" name="Picture 99" descr="latex-image-1.pdf"/>
              <p:cNvPicPr>
                <a:picLocks noChangeAspect="1"/>
              </p:cNvPicPr>
              <p:nvPr/>
            </p:nvPicPr>
            <mc:AlternateContent xmlns:mc="http://schemas.openxmlformats.org/markup-compatibility/2006">
              <mc:Choice xmlns:ma="http://schemas.microsoft.com/office/mac/drawingml/2008/main" xmlns:mv="urn:schemas-microsoft-com:mac:vml" xmlns="" Requires="ma">
                <p:blipFill>
                  <a:blip r:embed="rId15"/>
                  <a:stretch>
                    <a:fillRect/>
                  </a:stretch>
                </p:blipFill>
              </mc:Choice>
              <mc:Fallback>
                <p:blipFill>
                  <a:blip r:embed="rId16"/>
                  <a:stretch>
                    <a:fillRect/>
                  </a:stretch>
                </p:blipFill>
              </mc:Fallback>
            </mc:AlternateContent>
            <p:spPr>
              <a:xfrm>
                <a:off x="6197600" y="3979863"/>
                <a:ext cx="114300" cy="177800"/>
              </a:xfrm>
              <a:prstGeom prst="rect">
                <a:avLst/>
              </a:prstGeom>
            </p:spPr>
          </p:pic>
          <p:cxnSp>
            <p:nvCxnSpPr>
              <p:cNvPr id="101" name="Straight Connector 100"/>
              <p:cNvCxnSpPr/>
              <p:nvPr/>
            </p:nvCxnSpPr>
            <p:spPr>
              <a:xfrm rot="5400000">
                <a:off x="6439503" y="3872071"/>
                <a:ext cx="483870" cy="15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Rectangle 94"/>
            <p:cNvSpPr>
              <a:spLocks/>
            </p:cNvSpPr>
            <p:nvPr/>
          </p:nvSpPr>
          <p:spPr>
            <a:xfrm>
              <a:off x="1676400" y="2639763"/>
              <a:ext cx="91440" cy="1280160"/>
            </a:xfrm>
            <a:prstGeom prst="rect">
              <a:avLst/>
            </a:prstGeom>
            <a:solidFill>
              <a:srgbClr val="3366FF"/>
            </a:solidFill>
            <a:ln>
              <a:solidFill>
                <a:srgbClr val="3366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32"/>
                <a:stretch>
                  <a:fillRect/>
                </a:stretch>
              </p:blipFill>
            </mc:Choice>
            <mc:Fallback>
              <p:blipFill>
                <a:blip r:embed="rId33"/>
                <a:stretch>
                  <a:fillRect/>
                </a:stretch>
              </p:blipFill>
            </mc:Fallback>
          </mc:AlternateContent>
          <p:spPr>
            <a:xfrm>
              <a:off x="2082800" y="2461963"/>
              <a:ext cx="889000" cy="241300"/>
            </a:xfrm>
            <a:prstGeom prst="rect">
              <a:avLst/>
            </a:prstGeom>
          </p:spPr>
        </p:pic>
      </p:grpSp>
      <p:grpSp>
        <p:nvGrpSpPr>
          <p:cNvPr id="125" name="Group 124"/>
          <p:cNvGrpSpPr/>
          <p:nvPr/>
        </p:nvGrpSpPr>
        <p:grpSpPr>
          <a:xfrm>
            <a:off x="4800600" y="2514600"/>
            <a:ext cx="4267200" cy="1828800"/>
            <a:chOff x="2057400" y="1246437"/>
            <a:chExt cx="4849368" cy="2411163"/>
          </a:xfrm>
        </p:grpSpPr>
        <p:grpSp>
          <p:nvGrpSpPr>
            <p:cNvPr id="126" name="Group 4"/>
            <p:cNvGrpSpPr/>
            <p:nvPr/>
          </p:nvGrpSpPr>
          <p:grpSpPr>
            <a:xfrm>
              <a:off x="2057400" y="1259137"/>
              <a:ext cx="4572000" cy="2398463"/>
              <a:chOff x="-609600" y="1905000"/>
              <a:chExt cx="4572000" cy="2398463"/>
            </a:xfrm>
          </p:grpSpPr>
          <p:graphicFrame>
            <p:nvGraphicFramePr>
              <p:cNvPr id="138" name="Chart 137"/>
              <p:cNvGraphicFramePr>
                <a:graphicFrameLocks noChangeAspect="1"/>
              </p:cNvGraphicFramePr>
              <p:nvPr/>
            </p:nvGraphicFramePr>
            <p:xfrm>
              <a:off x="-609600" y="1905000"/>
              <a:ext cx="4572000" cy="23349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4"/>
              </a:graphicData>
            </a:graphic>
          </p:graphicFrame>
          <p:grpSp>
            <p:nvGrpSpPr>
              <p:cNvPr id="139" name="Group 15"/>
              <p:cNvGrpSpPr/>
              <p:nvPr/>
            </p:nvGrpSpPr>
            <p:grpSpPr>
              <a:xfrm>
                <a:off x="1420368" y="2411163"/>
                <a:ext cx="1524000" cy="1892300"/>
                <a:chOff x="6019800" y="2362200"/>
                <a:chExt cx="1524000" cy="1892300"/>
              </a:xfrm>
            </p:grpSpPr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6019800" y="3871118"/>
                  <a:ext cx="1524000" cy="1588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/>
                <p:cNvCxnSpPr/>
                <p:nvPr/>
              </p:nvCxnSpPr>
              <p:spPr>
                <a:xfrm rot="5400000" flipH="1" flipV="1">
                  <a:off x="5448062" y="3137932"/>
                  <a:ext cx="1553052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3" name="Picture 142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:ma="http://schemas.microsoft.com/office/mac/drawingml/2008/main" xmlns:mv="urn:schemas-microsoft-com:mac:vml" xmlns="" Requires="ma">
                  <p:blipFill>
                    <a:blip r:embed="rId13"/>
                    <a:stretch>
                      <a:fillRect/>
                    </a:stretch>
                  </p:blipFill>
                </mc:Choice>
                <mc:Fallback>
                  <p:blipFill>
                    <a:blip r:embed="rId14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6352032" y="3987800"/>
                  <a:ext cx="482600" cy="266700"/>
                </a:xfrm>
                <a:prstGeom prst="rect">
                  <a:avLst/>
                </a:prstGeom>
              </p:spPr>
            </p:pic>
            <p:pic>
              <p:nvPicPr>
                <p:cNvPr id="144" name="Picture 143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:ma="http://schemas.microsoft.com/office/mac/drawingml/2008/main" xmlns:mv="urn:schemas-microsoft-com:mac:vml" xmlns="" Requires="ma">
                  <p:blipFill>
                    <a:blip r:embed="rId15"/>
                    <a:stretch>
                      <a:fillRect/>
                    </a:stretch>
                  </p:blipFill>
                </mc:Choice>
                <mc:Fallback>
                  <p:blipFill>
                    <a:blip r:embed="rId16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6197600" y="3979863"/>
                  <a:ext cx="114300" cy="177800"/>
                </a:xfrm>
                <a:prstGeom prst="rect">
                  <a:avLst/>
                </a:prstGeom>
              </p:spPr>
            </p:pic>
            <p:cxnSp>
              <p:nvCxnSpPr>
                <p:cNvPr id="145" name="Straight Connector 144"/>
                <p:cNvCxnSpPr/>
                <p:nvPr/>
              </p:nvCxnSpPr>
              <p:spPr>
                <a:xfrm rot="5400000">
                  <a:off x="6439503" y="3872071"/>
                  <a:ext cx="483870" cy="158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Rectangle 7"/>
              <p:cNvSpPr>
                <a:spLocks/>
              </p:cNvSpPr>
              <p:nvPr/>
            </p:nvSpPr>
            <p:spPr>
              <a:xfrm>
                <a:off x="1676400" y="2639763"/>
                <a:ext cx="91440" cy="1280160"/>
              </a:xfrm>
              <a:prstGeom prst="rect">
                <a:avLst/>
              </a:prstGeom>
              <a:solidFill>
                <a:srgbClr val="3366FF"/>
              </a:solidFill>
              <a:ln>
                <a:solidFill>
                  <a:srgbClr val="3366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4"/>
            <p:cNvGrpSpPr/>
            <p:nvPr/>
          </p:nvGrpSpPr>
          <p:grpSpPr>
            <a:xfrm>
              <a:off x="2334768" y="1246437"/>
              <a:ext cx="4572000" cy="2411163"/>
              <a:chOff x="4267200" y="1843337"/>
              <a:chExt cx="4572000" cy="2411163"/>
            </a:xfrm>
          </p:grpSpPr>
          <p:graphicFrame>
            <p:nvGraphicFramePr>
              <p:cNvPr id="130" name="Chart 129"/>
              <p:cNvGraphicFramePr>
                <a:graphicFrameLocks noChangeAspect="1"/>
              </p:cNvGraphicFramePr>
              <p:nvPr/>
            </p:nvGraphicFramePr>
            <p:xfrm>
              <a:off x="4267200" y="1843337"/>
              <a:ext cx="4572000" cy="23349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5"/>
              </a:graphicData>
            </a:graphic>
          </p:graphicFrame>
          <p:grpSp>
            <p:nvGrpSpPr>
              <p:cNvPr id="131" name="Group 12"/>
              <p:cNvGrpSpPr/>
              <p:nvPr/>
            </p:nvGrpSpPr>
            <p:grpSpPr>
              <a:xfrm>
                <a:off x="6019800" y="2362200"/>
                <a:ext cx="1524000" cy="1892300"/>
                <a:chOff x="6019800" y="2362200"/>
                <a:chExt cx="1524000" cy="1892300"/>
              </a:xfrm>
            </p:grpSpPr>
            <p:cxnSp>
              <p:nvCxnSpPr>
                <p:cNvPr id="133" name="Straight Arrow Connector 132"/>
                <p:cNvCxnSpPr/>
                <p:nvPr/>
              </p:nvCxnSpPr>
              <p:spPr>
                <a:xfrm>
                  <a:off x="6019800" y="3871118"/>
                  <a:ext cx="1524000" cy="1588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rot="5400000" flipH="1" flipV="1">
                  <a:off x="5448062" y="3137932"/>
                  <a:ext cx="1553052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5" name="Picture 134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:ma="http://schemas.microsoft.com/office/mac/drawingml/2008/main" xmlns:mv="urn:schemas-microsoft-com:mac:vml" xmlns="" Requires="ma">
                  <p:blipFill>
                    <a:blip r:embed="rId13"/>
                    <a:stretch>
                      <a:fillRect/>
                    </a:stretch>
                  </p:blipFill>
                </mc:Choice>
                <mc:Fallback>
                  <p:blipFill>
                    <a:blip r:embed="rId14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6352032" y="3987800"/>
                  <a:ext cx="482600" cy="266700"/>
                </a:xfrm>
                <a:prstGeom prst="rect">
                  <a:avLst/>
                </a:prstGeom>
              </p:spPr>
            </p:pic>
            <p:pic>
              <p:nvPicPr>
                <p:cNvPr id="136" name="Picture 135" descr="latex-image-1.pdf"/>
                <p:cNvPicPr>
                  <a:picLocks noChangeAspect="1"/>
                </p:cNvPicPr>
                <p:nvPr/>
              </p:nvPicPr>
              <mc:AlternateContent xmlns:mc="http://schemas.openxmlformats.org/markup-compatibility/2006">
                <mc:Choice xmlns:ma="http://schemas.microsoft.com/office/mac/drawingml/2008/main" xmlns:mv="urn:schemas-microsoft-com:mac:vml" xmlns="" Requires="ma">
                  <p:blipFill>
                    <a:blip r:embed="rId15"/>
                    <a:stretch>
                      <a:fillRect/>
                    </a:stretch>
                  </p:blipFill>
                </mc:Choice>
                <mc:Fallback>
                  <p:blipFill>
                    <a:blip r:embed="rId16"/>
                    <a:stretch>
                      <a:fillRect/>
                    </a:stretch>
                  </p:blipFill>
                </mc:Fallback>
              </mc:AlternateContent>
              <p:spPr>
                <a:xfrm>
                  <a:off x="6197600" y="3979863"/>
                  <a:ext cx="114300" cy="177800"/>
                </a:xfrm>
                <a:prstGeom prst="rect">
                  <a:avLst/>
                </a:prstGeom>
              </p:spPr>
            </p:pic>
            <p:cxnSp>
              <p:nvCxnSpPr>
                <p:cNvPr id="137" name="Straight Connector 136"/>
                <p:cNvCxnSpPr/>
                <p:nvPr/>
              </p:nvCxnSpPr>
              <p:spPr>
                <a:xfrm rot="5400000">
                  <a:off x="6431574" y="3872071"/>
                  <a:ext cx="483870" cy="158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131"/>
              <p:cNvSpPr>
                <a:spLocks/>
              </p:cNvSpPr>
              <p:nvPr/>
            </p:nvSpPr>
            <p:spPr>
              <a:xfrm>
                <a:off x="6582863" y="2590800"/>
                <a:ext cx="91440" cy="1280160"/>
              </a:xfrm>
              <a:prstGeom prst="rect">
                <a:avLst/>
              </a:prstGeom>
              <a:solidFill>
                <a:srgbClr val="660066"/>
              </a:solidFill>
              <a:ln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7" name="Picture 14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6"/>
              <a:stretch>
                <a:fillRect/>
              </a:stretch>
            </p:blipFill>
          </mc:Choice>
          <mc:Fallback>
            <p:blipFill>
              <a:blip r:embed="rId37"/>
              <a:stretch>
                <a:fillRect/>
              </a:stretch>
            </p:blipFill>
          </mc:Fallback>
        </mc:AlternateContent>
        <p:spPr>
          <a:xfrm>
            <a:off x="5867400" y="4787900"/>
            <a:ext cx="2743200" cy="927100"/>
          </a:xfrm>
          <a:prstGeom prst="rect">
            <a:avLst/>
          </a:prstGeom>
        </p:spPr>
      </p:pic>
      <p:sp>
        <p:nvSpPr>
          <p:cNvPr id="148" name="Right Brace 147"/>
          <p:cNvSpPr/>
          <p:nvPr/>
        </p:nvSpPr>
        <p:spPr>
          <a:xfrm>
            <a:off x="5044670" y="3124200"/>
            <a:ext cx="517930" cy="1922780"/>
          </a:xfrm>
          <a:prstGeom prst="rightBrace">
            <a:avLst>
              <a:gd name="adj1" fmla="val 8333"/>
              <a:gd name="adj2" fmla="val 494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7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7" grpId="0" animBg="1"/>
      <p:bldP spid="77" grpId="1" animBg="1"/>
      <p:bldP spid="14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Step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general case similar: </a:t>
            </a:r>
          </a:p>
          <a:p>
            <a:pPr lvl="1"/>
            <a:r>
              <a:rPr lang="en-US" dirty="0" smtClean="0"/>
              <a:t>Hash …</a:t>
            </a:r>
          </a:p>
          <a:p>
            <a:r>
              <a:rPr lang="en-US" dirty="0" smtClean="0"/>
              <a:t>Recycle randomness across recursions using INW.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143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2: </a:t>
            </a:r>
            <a:r>
              <a:rPr lang="en-US" dirty="0" err="1" smtClean="0"/>
              <a:t>Mossel</a:t>
            </a:r>
            <a:r>
              <a:rPr lang="en-US" dirty="0" smtClean="0"/>
              <a:t>, O’Donnell, </a:t>
            </a:r>
            <a:r>
              <a:rPr lang="en-US" dirty="0" err="1" smtClean="0"/>
              <a:t>Oleszkiewicz</a:t>
            </a:r>
            <a:r>
              <a:rPr lang="en-US" dirty="0" smtClean="0"/>
              <a:t> ‘05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828800" y="2819400"/>
            <a:ext cx="5257800" cy="449281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739900" y="3556000"/>
            <a:ext cx="5727700" cy="3302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3400" y="4444682"/>
            <a:ext cx="8153400" cy="965518"/>
            <a:chOff x="533400" y="3377882"/>
            <a:chExt cx="8153400" cy="965518"/>
          </a:xfrm>
        </p:grpSpPr>
        <p:sp>
          <p:nvSpPr>
            <p:cNvPr id="9" name="Rounded Rectangle 8"/>
            <p:cNvSpPr/>
            <p:nvPr/>
          </p:nvSpPr>
          <p:spPr>
            <a:xfrm>
              <a:off x="533400" y="3377882"/>
              <a:ext cx="8153400" cy="96551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990600" y="3581400"/>
              <a:ext cx="7315200" cy="6400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2133600"/>
            <a:ext cx="7086600" cy="1981200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2095500"/>
            <a:ext cx="6858000" cy="43815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dirty="0" err="1" smtClean="0"/>
              <a:t>PRGs</a:t>
            </a:r>
            <a:r>
              <a:rPr lang="en-US" dirty="0" smtClean="0"/>
              <a:t> from invariance principles</a:t>
            </a:r>
          </a:p>
          <a:p>
            <a:pPr lvl="1"/>
            <a:r>
              <a:rPr lang="en-US" dirty="0" err="1" smtClean="0"/>
              <a:t>IPs</a:t>
            </a:r>
            <a:r>
              <a:rPr lang="en-US" dirty="0" smtClean="0"/>
              <a:t> give us nice target distributions to aim.</a:t>
            </a:r>
          </a:p>
          <a:p>
            <a:pPr lvl="1"/>
            <a:r>
              <a:rPr lang="en-US" dirty="0" smtClean="0"/>
              <a:t>Error depends on first few moments – manage with limited independence + hashing.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038600"/>
            <a:ext cx="7772400" cy="1981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Optimal non-explicit:</a:t>
            </a:r>
          </a:p>
          <a:p>
            <a:pPr>
              <a:buNone/>
            </a:pPr>
            <a:r>
              <a:rPr lang="en-US" dirty="0" smtClean="0"/>
              <a:t>Possible approach: recycle randomness as was done for </a:t>
            </a:r>
            <a:r>
              <a:rPr lang="en-US" dirty="0" err="1" smtClean="0"/>
              <a:t>halfspaces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0" y="2133600"/>
            <a:ext cx="60960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Better </a:t>
            </a:r>
            <a:r>
              <a:rPr lang="en-US" sz="2800" dirty="0" err="1" smtClean="0"/>
              <a:t>PRGs</a:t>
            </a:r>
            <a:r>
              <a:rPr lang="en-US" sz="2800" dirty="0" smtClean="0"/>
              <a:t> for </a:t>
            </a:r>
            <a:r>
              <a:rPr lang="en-US" sz="2800" dirty="0" err="1" smtClean="0"/>
              <a:t>PTFs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11600" y="4191000"/>
            <a:ext cx="3218688" cy="36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0" y="2133600"/>
            <a:ext cx="60960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More applications of ‘</a:t>
            </a:r>
            <a:r>
              <a:rPr lang="en-US" sz="2800" dirty="0" err="1" smtClean="0"/>
              <a:t>PRGs</a:t>
            </a:r>
            <a:r>
              <a:rPr lang="en-US" sz="2800" dirty="0" smtClean="0"/>
              <a:t> from invariance principles’?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54950" y="2887581"/>
            <a:ext cx="312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Thank You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Shapes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Generalize </a:t>
            </a:r>
            <a:r>
              <a:rPr lang="en-US" dirty="0" smtClean="0">
                <a:solidFill>
                  <a:srgbClr val="008000"/>
                </a:solidFill>
              </a:rPr>
              <a:t>combinatorial rectangles.</a:t>
            </a:r>
            <a:r>
              <a:rPr lang="en-US" dirty="0" smtClean="0"/>
              <a:t>  </a:t>
            </a:r>
            <a:endParaRPr lang="en-US" dirty="0" smtClean="0">
              <a:solidFill>
                <a:srgbClr val="008000"/>
              </a:solidFill>
            </a:endParaRPr>
          </a:p>
          <a:p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10" name="Picture 9" descr="Cuboid_0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429000"/>
            <a:ext cx="3048000" cy="2286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054100" y="2667000"/>
            <a:ext cx="5499100" cy="3175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054100" y="2124075"/>
            <a:ext cx="3594100" cy="317500"/>
          </a:xfrm>
          <a:prstGeom prst="rect">
            <a:avLst/>
          </a:prstGeom>
        </p:spPr>
      </p:pic>
      <p:grpSp>
        <p:nvGrpSpPr>
          <p:cNvPr id="5" name="Group 24"/>
          <p:cNvGrpSpPr/>
          <p:nvPr/>
        </p:nvGrpSpPr>
        <p:grpSpPr>
          <a:xfrm>
            <a:off x="1524000" y="3352800"/>
            <a:ext cx="6477000" cy="1600200"/>
            <a:chOff x="1524000" y="3505200"/>
            <a:chExt cx="6477000" cy="1600200"/>
          </a:xfrm>
        </p:grpSpPr>
        <p:sp>
          <p:nvSpPr>
            <p:cNvPr id="17" name="Rounded Rectangular Callout 16"/>
            <p:cNvSpPr/>
            <p:nvPr/>
          </p:nvSpPr>
          <p:spPr>
            <a:xfrm>
              <a:off x="1524000" y="3505200"/>
              <a:ext cx="6477000" cy="1600200"/>
            </a:xfrm>
            <a:prstGeom prst="wedgeRoundRectCallout">
              <a:avLst>
                <a:gd name="adj1" fmla="val -20885"/>
                <a:gd name="adj2" fmla="val -70604"/>
                <a:gd name="adj3" fmla="val 16667"/>
              </a:avLst>
            </a:prstGeom>
            <a:solidFill>
              <a:srgbClr val="CCFFCC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What about 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1735138" y="4049713"/>
              <a:ext cx="5765800" cy="317500"/>
            </a:xfrm>
            <a:prstGeom prst="rect">
              <a:avLst/>
            </a:prstGeom>
          </p:spPr>
        </p:pic>
        <p:pic>
          <p:nvPicPr>
            <p:cNvPr id="23" name="Picture 2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1724025" y="4483100"/>
              <a:ext cx="6019800" cy="317500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914400" y="4953000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Results</a:t>
            </a:r>
            <a:r>
              <a:rPr lang="en-US" sz="2400" dirty="0" smtClean="0"/>
              <a:t>: Hitting sets – LLSZ 93,</a:t>
            </a:r>
          </a:p>
          <a:p>
            <a:r>
              <a:rPr lang="en-US" sz="2400" dirty="0" err="1" smtClean="0"/>
              <a:t>PRGs</a:t>
            </a:r>
            <a:r>
              <a:rPr lang="en-US" sz="2400" dirty="0" smtClean="0"/>
              <a:t> – EGLNV92, Lu02.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914400" y="39624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Applications</a:t>
            </a:r>
            <a:r>
              <a:rPr lang="en-US" sz="2400" dirty="0" smtClean="0"/>
              <a:t>: Volume estimation, integration.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Combinatorial Shapes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52400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19"/>
          <p:cNvGrpSpPr/>
          <p:nvPr/>
        </p:nvGrpSpPr>
        <p:grpSpPr>
          <a:xfrm>
            <a:off x="914400" y="2438400"/>
            <a:ext cx="7772400" cy="2209800"/>
            <a:chOff x="914400" y="2438400"/>
            <a:chExt cx="7772400" cy="2209800"/>
          </a:xfrm>
        </p:grpSpPr>
        <p:sp>
          <p:nvSpPr>
            <p:cNvPr id="5" name="Rounded Rectangle 4"/>
            <p:cNvSpPr/>
            <p:nvPr/>
          </p:nvSpPr>
          <p:spPr>
            <a:xfrm>
              <a:off x="914400" y="2438400"/>
              <a:ext cx="7772400" cy="2209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1600200" y="3276600"/>
              <a:ext cx="6438900" cy="4318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676400" y="3956050"/>
              <a:ext cx="6400800" cy="3937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1231900" y="2667000"/>
              <a:ext cx="7073900" cy="4318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Combinatorial Shapes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4" name="Group 25"/>
          <p:cNvGrpSpPr/>
          <p:nvPr/>
        </p:nvGrpSpPr>
        <p:grpSpPr>
          <a:xfrm>
            <a:off x="724568" y="1600200"/>
            <a:ext cx="7962232" cy="1597599"/>
            <a:chOff x="724568" y="3200400"/>
            <a:chExt cx="7962232" cy="1597599"/>
          </a:xfrm>
        </p:grpSpPr>
        <p:grpSp>
          <p:nvGrpSpPr>
            <p:cNvPr id="5" name="Group 18"/>
            <p:cNvGrpSpPr/>
            <p:nvPr/>
          </p:nvGrpSpPr>
          <p:grpSpPr>
            <a:xfrm>
              <a:off x="724568" y="3200400"/>
              <a:ext cx="7962232" cy="1597599"/>
              <a:chOff x="0" y="0"/>
              <a:chExt cx="7772400" cy="208014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0" y="0"/>
                <a:ext cx="7772400" cy="2080143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Rounded Rectangle 4"/>
              <p:cNvSpPr/>
              <p:nvPr/>
            </p:nvSpPr>
            <p:spPr>
              <a:xfrm>
                <a:off x="101544" y="101544"/>
                <a:ext cx="7569312" cy="18770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l" defTabSz="288925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500" kern="1200" dirty="0"/>
              </a:p>
            </p:txBody>
          </p:sp>
        </p:grpSp>
        <p:pic>
          <p:nvPicPr>
            <p:cNvPr id="23" name="Picture 22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293938" y="3361312"/>
              <a:ext cx="4724400" cy="393700"/>
            </a:xfrm>
            <a:prstGeom prst="rect">
              <a:avLst/>
            </a:prstGeom>
          </p:spPr>
        </p:pic>
        <p:pic>
          <p:nvPicPr>
            <p:cNvPr id="24" name="Picture 23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1752600" y="3997899"/>
              <a:ext cx="5867400" cy="571500"/>
            </a:xfrm>
            <a:prstGeom prst="rect">
              <a:avLst/>
            </a:prstGeom>
          </p:spPr>
        </p:pic>
      </p:grpSp>
      <p:sp>
        <p:nvSpPr>
          <p:cNvPr id="3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3352800"/>
            <a:ext cx="7772400" cy="259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Unifies and generalizes</a:t>
            </a:r>
          </a:p>
          <a:p>
            <a:pPr lvl="1"/>
            <a:r>
              <a:rPr lang="en-US" dirty="0" smtClean="0"/>
              <a:t>Combinatorial rectangles – symmetric function </a:t>
            </a:r>
            <a:r>
              <a:rPr lang="en-US" dirty="0" err="1" smtClean="0"/>
              <a:t>h</a:t>
            </a:r>
            <a:r>
              <a:rPr lang="en-US" dirty="0" smtClean="0"/>
              <a:t> is AND</a:t>
            </a:r>
          </a:p>
          <a:p>
            <a:pPr lvl="1"/>
            <a:r>
              <a:rPr lang="en-US" dirty="0" smtClean="0"/>
              <a:t>Small-bias spaces – </a:t>
            </a:r>
            <a:r>
              <a:rPr lang="en-US" dirty="0" err="1" smtClean="0"/>
              <a:t>m</a:t>
            </a:r>
            <a:r>
              <a:rPr lang="en-US" dirty="0" smtClean="0"/>
              <a:t> = 2, </a:t>
            </a:r>
            <a:r>
              <a:rPr lang="en-US" dirty="0" err="1" smtClean="0"/>
              <a:t>h</a:t>
            </a:r>
            <a:r>
              <a:rPr lang="en-US" dirty="0" smtClean="0"/>
              <a:t> is parity</a:t>
            </a:r>
          </a:p>
          <a:p>
            <a:pPr lvl="1"/>
            <a:r>
              <a:rPr lang="en-US" dirty="0" smtClean="0"/>
              <a:t>0-1 </a:t>
            </a:r>
            <a:r>
              <a:rPr lang="en-US" dirty="0" err="1" smtClean="0"/>
              <a:t>halfspaces</a:t>
            </a:r>
            <a:r>
              <a:rPr lang="en-US" dirty="0" smtClean="0"/>
              <a:t> – </a:t>
            </a:r>
            <a:r>
              <a:rPr lang="en-US" dirty="0" err="1" smtClean="0"/>
              <a:t>m</a:t>
            </a:r>
            <a:r>
              <a:rPr lang="en-US" dirty="0" smtClean="0"/>
              <a:t> = 2, </a:t>
            </a:r>
            <a:r>
              <a:rPr lang="en-US" dirty="0" err="1" smtClean="0"/>
              <a:t>h</a:t>
            </a:r>
            <a:r>
              <a:rPr lang="en-US" dirty="0" smtClean="0"/>
              <a:t> is shifted majority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Combinatorial Shapes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6" name="Group 8"/>
          <p:cNvGrpSpPr/>
          <p:nvPr/>
        </p:nvGrpSpPr>
        <p:grpSpPr>
          <a:xfrm>
            <a:off x="603504" y="1676400"/>
            <a:ext cx="8083296" cy="1752600"/>
            <a:chOff x="603504" y="1676400"/>
            <a:chExt cx="8083296" cy="1752600"/>
          </a:xfrm>
        </p:grpSpPr>
        <p:sp>
          <p:nvSpPr>
            <p:cNvPr id="5" name="Rounded Rectangle 4"/>
            <p:cNvSpPr/>
            <p:nvPr/>
          </p:nvSpPr>
          <p:spPr>
            <a:xfrm>
              <a:off x="603504" y="1676400"/>
              <a:ext cx="8083296" cy="17526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err="1" smtClean="0"/>
                <a:t>Thm</a:t>
              </a:r>
              <a:r>
                <a:rPr lang="en-US" sz="3600" dirty="0" smtClean="0"/>
                <a:t>: PRG for (</a:t>
              </a:r>
              <a:r>
                <a:rPr lang="en-US" sz="3600" dirty="0" err="1" smtClean="0"/>
                <a:t>m,n</a:t>
              </a:r>
              <a:r>
                <a:rPr lang="en-US" sz="3600" dirty="0" smtClean="0"/>
                <a:t>)-Combinatorial shapes with seed                                              . </a:t>
              </a:r>
            </a:p>
            <a:p>
              <a:pPr algn="ctr"/>
              <a:endParaRPr lang="en-US" sz="3600" dirty="0" smtClean="0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3063240" y="2362200"/>
              <a:ext cx="4800600" cy="495300"/>
            </a:xfrm>
            <a:prstGeom prst="rect">
              <a:avLst/>
            </a:prstGeom>
          </p:spPr>
        </p:pic>
      </p:grpSp>
      <p:grpSp>
        <p:nvGrpSpPr>
          <p:cNvPr id="7" name="Group 10"/>
          <p:cNvGrpSpPr/>
          <p:nvPr/>
        </p:nvGrpSpPr>
        <p:grpSpPr>
          <a:xfrm>
            <a:off x="838200" y="3886200"/>
            <a:ext cx="7772400" cy="1943100"/>
            <a:chOff x="914400" y="4076700"/>
            <a:chExt cx="7772400" cy="1943100"/>
          </a:xfrm>
        </p:grpSpPr>
        <p:sp>
          <p:nvSpPr>
            <p:cNvPr id="9" name="Content Placeholder 3"/>
            <p:cNvSpPr txBox="1">
              <a:spLocks/>
            </p:cNvSpPr>
            <p:nvPr/>
          </p:nvSpPr>
          <p:spPr>
            <a:xfrm>
              <a:off x="914400" y="4076700"/>
              <a:ext cx="7772400" cy="1943100"/>
            </a:xfrm>
            <a:prstGeom prst="rect">
              <a:avLst/>
            </a:prstGeom>
          </p:spPr>
          <p:txBody>
            <a:bodyPr vert="horz">
              <a:normAutofit lnSpcReduction="10000"/>
            </a:bodyPr>
            <a:lstStyle/>
            <a:p>
              <a:pPr marL="274320" marR="0" lvl="0" indent="-274320" algn="l" defTabSz="914400" rtl="0" eaLnBrk="1" fontAlgn="auto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chemeClr val="accent1"/>
                </a:buClr>
                <a:buSzPct val="85000"/>
                <a:buFont typeface="Wingdings" charset="2"/>
                <a:buChar char="Ø"/>
                <a:tabLst/>
                <a:defRPr/>
              </a:pPr>
              <a:r>
                <a:rPr lang="en-US" sz="2800" dirty="0" smtClean="0"/>
                <a:t>Independent work – Watson 10: Combinatorial Checkerboards.</a:t>
              </a:r>
            </a:p>
            <a:p>
              <a:pPr marL="731520" lvl="1" indent="-274320" defTabSz="914400">
                <a:spcBef>
                  <a:spcPts val="580"/>
                </a:spcBef>
                <a:buClr>
                  <a:schemeClr val="accent1"/>
                </a:buClr>
                <a:buSzPct val="85000"/>
                <a:buFont typeface="Arial"/>
                <a:buChar char="•"/>
                <a:defRPr/>
              </a:pPr>
              <a:r>
                <a:rPr lang="en-US" sz="2800" dirty="0" smtClean="0"/>
                <a:t>Symmetric function </a:t>
              </a:r>
              <a:r>
                <a:rPr lang="en-US" sz="2800" dirty="0" err="1" smtClean="0"/>
                <a:t>h</a:t>
              </a:r>
              <a:r>
                <a:rPr lang="en-US" sz="2800" dirty="0" smtClean="0"/>
                <a:t> is parity.</a:t>
              </a:r>
            </a:p>
            <a:p>
              <a:pPr marL="731520" lvl="1" indent="-274320" defTabSz="914400">
                <a:spcBef>
                  <a:spcPts val="580"/>
                </a:spcBef>
                <a:buClr>
                  <a:schemeClr val="accent1"/>
                </a:buClr>
                <a:buSzPct val="85000"/>
                <a:buFont typeface="Arial"/>
                <a:buChar char="•"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Seed</a:t>
              </a:r>
              <a:r>
                <a:rPr lang="en-US" sz="2800" dirty="0" smtClean="0"/>
                <a:t>: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2590800" y="5410200"/>
              <a:ext cx="6019800" cy="444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Talk: Linear Forms in Stat. Dist.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Fact: For</a:t>
            </a:r>
          </a:p>
        </p:txBody>
      </p:sp>
      <p:grpSp>
        <p:nvGrpSpPr>
          <p:cNvPr id="5" name="Group 16"/>
          <p:cNvGrpSpPr/>
          <p:nvPr/>
        </p:nvGrpSpPr>
        <p:grpSpPr>
          <a:xfrm>
            <a:off x="2133600" y="2209800"/>
            <a:ext cx="4724400" cy="914400"/>
            <a:chOff x="2133600" y="2362200"/>
            <a:chExt cx="4724400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2133600" y="2362200"/>
              <a:ext cx="4724400" cy="9144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2732088" y="2641600"/>
              <a:ext cx="3695700" cy="406400"/>
            </a:xfrm>
            <a:prstGeom prst="rect">
              <a:avLst/>
            </a:prstGeom>
          </p:spPr>
        </p:pic>
      </p:grpSp>
      <p:pic>
        <p:nvPicPr>
          <p:cNvPr id="15" name="Picture 14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209800" y="1591056"/>
            <a:ext cx="3543300" cy="368300"/>
          </a:xfrm>
          <a:prstGeom prst="rect">
            <a:avLst/>
          </a:prstGeom>
        </p:spPr>
      </p:pic>
      <p:grpSp>
        <p:nvGrpSpPr>
          <p:cNvPr id="7" name="Group 21"/>
          <p:cNvGrpSpPr/>
          <p:nvPr/>
        </p:nvGrpSpPr>
        <p:grpSpPr>
          <a:xfrm>
            <a:off x="1219200" y="3505200"/>
            <a:ext cx="6629400" cy="2286000"/>
            <a:chOff x="1219200" y="3581400"/>
            <a:chExt cx="6629400" cy="2286000"/>
          </a:xfrm>
        </p:grpSpPr>
        <p:sp>
          <p:nvSpPr>
            <p:cNvPr id="13" name="Rounded Rectangle 12"/>
            <p:cNvSpPr/>
            <p:nvPr/>
          </p:nvSpPr>
          <p:spPr>
            <a:xfrm>
              <a:off x="1219200" y="3581400"/>
              <a:ext cx="6629400" cy="22860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Question: Can we have this “</a:t>
              </a:r>
              <a:r>
                <a:rPr lang="en-US" sz="2800" dirty="0" err="1" smtClean="0"/>
                <a:t>pseudorandomly</a:t>
              </a:r>
              <a:r>
                <a:rPr lang="en-US" sz="2800" dirty="0" smtClean="0"/>
                <a:t>”?</a:t>
              </a:r>
            </a:p>
            <a:p>
              <a:pPr algn="ctr"/>
              <a:r>
                <a:rPr lang="en-US" sz="2800" dirty="0" smtClean="0"/>
                <a:t>Generate                           ,                  </a:t>
              </a:r>
            </a:p>
            <a:p>
              <a:pPr algn="ctr"/>
              <a:endParaRPr lang="en-US" sz="2800" dirty="0" smtClean="0"/>
            </a:p>
            <a:p>
              <a:pPr algn="ctr"/>
              <a:endParaRPr lang="en-US" sz="2800" dirty="0" smtClean="0"/>
            </a:p>
          </p:txBody>
        </p:sp>
        <p:pic>
          <p:nvPicPr>
            <p:cNvPr id="19" name="Picture 18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4267200" y="4402138"/>
              <a:ext cx="1816100" cy="355600"/>
            </a:xfrm>
            <a:prstGeom prst="rect">
              <a:avLst/>
            </a:prstGeom>
          </p:spPr>
        </p:pic>
        <p:pic>
          <p:nvPicPr>
            <p:cNvPr id="21" name="Picture 20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2298700" y="4876800"/>
              <a:ext cx="4559300" cy="787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 3: Discrete Central Limit Theorem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85800" y="1676400"/>
            <a:ext cx="7849850" cy="523220"/>
            <a:chOff x="1060510" y="1676400"/>
            <a:chExt cx="7849850" cy="523220"/>
          </a:xfrm>
        </p:grpSpPr>
        <p:sp>
          <p:nvSpPr>
            <p:cNvPr id="5" name="TextBox 4"/>
            <p:cNvSpPr txBox="1"/>
            <p:nvPr/>
          </p:nvSpPr>
          <p:spPr>
            <a:xfrm>
              <a:off x="1060510" y="1676400"/>
              <a:ext cx="784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Let                         </a:t>
              </a:r>
              <a:r>
                <a:rPr lang="en-US" sz="2800" dirty="0" smtClean="0">
                  <a:solidFill>
                    <a:srgbClr val="000000"/>
                  </a:solidFill>
                  <a:ea typeface="Marker Felt" charset="0"/>
                  <a:cs typeface="Marker Felt" charset="0"/>
                </a:rPr>
                <a:t>independent indicator random variables.</a:t>
              </a: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670110" y="1802852"/>
              <a:ext cx="1828800" cy="346913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7" name="Rectangle 6"/>
          <p:cNvSpPr>
            <a:spLocks/>
          </p:cNvSpPr>
          <p:nvPr/>
        </p:nvSpPr>
        <p:spPr bwMode="auto">
          <a:xfrm>
            <a:off x="3124200" y="2209800"/>
            <a:ext cx="5160169" cy="46434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rgbClr val="000000"/>
                </a:solidFill>
                <a:ea typeface="Marker Felt" charset="0"/>
                <a:cs typeface="Marker Felt" charset="0"/>
              </a:rPr>
              <a:t>(total variance is large)</a:t>
            </a:r>
            <a:endParaRPr lang="en-US" sz="2800" dirty="0">
              <a:solidFill>
                <a:srgbClr val="000000"/>
              </a:solidFill>
              <a:ea typeface="Marker Felt" charset="0"/>
              <a:cs typeface="Marker Felt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14400" y="3276600"/>
            <a:ext cx="7467600" cy="914400"/>
            <a:chOff x="914400" y="3276600"/>
            <a:chExt cx="74676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914400" y="3276600"/>
              <a:ext cx="7467600" cy="9144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3"/>
                <a:stretch>
                  <a:fillRect/>
                </a:stretch>
              </p:blipFill>
            </mc:Choice>
            <mc:Fallback>
              <p:blipFill>
                <a:blip r:embed="rId4"/>
                <a:stretch>
                  <a:fillRect/>
                </a:stretch>
              </p:blipFill>
            </mc:Fallback>
          </mc:AlternateContent>
          <p:spPr>
            <a:xfrm>
              <a:off x="1054100" y="3505200"/>
              <a:ext cx="7175500" cy="508000"/>
            </a:xfrm>
            <a:prstGeom prst="rect">
              <a:avLst/>
            </a:prstGeom>
          </p:spPr>
        </p:pic>
      </p:grpSp>
      <p:pic>
        <p:nvPicPr>
          <p:cNvPr id="13" name="Picture 1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060704" y="4800600"/>
            <a:ext cx="6940296" cy="41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4" name="Oval 6"/>
          <p:cNvSpPr>
            <a:spLocks noChangeArrowheads="1"/>
          </p:cNvSpPr>
          <p:nvPr/>
        </p:nvSpPr>
        <p:spPr bwMode="auto">
          <a:xfrm>
            <a:off x="6553200" y="1447800"/>
            <a:ext cx="2514600" cy="1371600"/>
          </a:xfrm>
          <a:prstGeom prst="ellipse">
            <a:avLst/>
          </a:prstGeom>
          <a:solidFill>
            <a:srgbClr val="660066"/>
          </a:solidFill>
          <a:ln w="9525">
            <a:solidFill>
              <a:srgbClr val="00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495" name="Text Box 7"/>
          <p:cNvSpPr txBox="1">
            <a:spLocks noChangeArrowheads="1"/>
          </p:cNvSpPr>
          <p:nvPr/>
        </p:nvSpPr>
        <p:spPr bwMode="auto">
          <a:xfrm>
            <a:off x="6658003" y="1676400"/>
            <a:ext cx="2257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chemeClr val="bg2"/>
                </a:solidFill>
                <a:latin typeface="Comic Sans MS" charset="0"/>
              </a:rPr>
              <a:t>Hardness of Approximation</a:t>
            </a:r>
            <a:endParaRPr lang="en-US" sz="2400" dirty="0">
              <a:solidFill>
                <a:schemeClr val="bg2"/>
              </a:solidFill>
              <a:latin typeface="Comic Sans MS" charset="0"/>
            </a:endParaRPr>
          </a:p>
        </p:txBody>
      </p:sp>
      <p:sp>
        <p:nvSpPr>
          <p:cNvPr id="191496" name="Oval 8"/>
          <p:cNvSpPr>
            <a:spLocks noChangeArrowheads="1"/>
          </p:cNvSpPr>
          <p:nvPr/>
        </p:nvSpPr>
        <p:spPr bwMode="auto">
          <a:xfrm>
            <a:off x="228600" y="1371600"/>
            <a:ext cx="2514600" cy="1371600"/>
          </a:xfrm>
          <a:prstGeom prst="ellipse">
            <a:avLst/>
          </a:prstGeom>
          <a:solidFill>
            <a:srgbClr val="3366FF"/>
          </a:solidFill>
          <a:ln w="9525">
            <a:solidFill>
              <a:srgbClr val="00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497" name="Text Box 9"/>
          <p:cNvSpPr txBox="1">
            <a:spLocks noChangeArrowheads="1"/>
          </p:cNvSpPr>
          <p:nvPr/>
        </p:nvSpPr>
        <p:spPr bwMode="auto">
          <a:xfrm>
            <a:off x="381000" y="1676400"/>
            <a:ext cx="2286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solidFill>
                  <a:schemeClr val="bg2"/>
                </a:solidFill>
                <a:latin typeface="Comic Sans MS" charset="0"/>
              </a:rPr>
              <a:t>Computational Learning</a:t>
            </a:r>
          </a:p>
        </p:txBody>
      </p:sp>
      <p:sp>
        <p:nvSpPr>
          <p:cNvPr id="191498" name="Oval 10"/>
          <p:cNvSpPr>
            <a:spLocks noChangeArrowheads="1"/>
          </p:cNvSpPr>
          <p:nvPr/>
        </p:nvSpPr>
        <p:spPr bwMode="auto">
          <a:xfrm>
            <a:off x="6400800" y="4191000"/>
            <a:ext cx="2514600" cy="1371600"/>
          </a:xfrm>
          <a:prstGeom prst="ellipse">
            <a:avLst/>
          </a:prstGeom>
          <a:solidFill>
            <a:srgbClr val="FF66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500" name="Oval 12"/>
          <p:cNvSpPr>
            <a:spLocks noChangeArrowheads="1"/>
          </p:cNvSpPr>
          <p:nvPr/>
        </p:nvSpPr>
        <p:spPr bwMode="auto">
          <a:xfrm>
            <a:off x="152400" y="3962400"/>
            <a:ext cx="2514600" cy="1371600"/>
          </a:xfrm>
          <a:prstGeom prst="ellipse">
            <a:avLst/>
          </a:prstGeom>
          <a:solidFill>
            <a:srgbClr val="008000"/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501" name="Text Box 13"/>
          <p:cNvSpPr txBox="1">
            <a:spLocks noChangeArrowheads="1"/>
          </p:cNvSpPr>
          <p:nvPr/>
        </p:nvSpPr>
        <p:spPr bwMode="auto">
          <a:xfrm>
            <a:off x="228600" y="4338935"/>
            <a:ext cx="236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chemeClr val="bg2"/>
                </a:solidFill>
                <a:latin typeface="Comic Sans MS" charset="0"/>
              </a:rPr>
              <a:t>Voting Theory</a:t>
            </a:r>
            <a:endParaRPr lang="en-US" sz="2400" dirty="0">
              <a:solidFill>
                <a:schemeClr val="bg2"/>
              </a:solidFill>
              <a:latin typeface="Comic Sans MS" charset="0"/>
            </a:endParaRPr>
          </a:p>
        </p:txBody>
      </p:sp>
      <p:sp>
        <p:nvSpPr>
          <p:cNvPr id="191502" name="Oval 14"/>
          <p:cNvSpPr>
            <a:spLocks noChangeArrowheads="1"/>
          </p:cNvSpPr>
          <p:nvPr/>
        </p:nvSpPr>
        <p:spPr bwMode="auto">
          <a:xfrm>
            <a:off x="3505200" y="4953000"/>
            <a:ext cx="2514600" cy="1371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503" name="Text Box 15"/>
          <p:cNvSpPr txBox="1">
            <a:spLocks noChangeArrowheads="1"/>
          </p:cNvSpPr>
          <p:nvPr/>
        </p:nvSpPr>
        <p:spPr bwMode="auto">
          <a:xfrm>
            <a:off x="6477000" y="4495800"/>
            <a:ext cx="2286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chemeClr val="bg2"/>
                </a:solidFill>
                <a:latin typeface="Comic Sans MS" charset="0"/>
              </a:rPr>
              <a:t>Communication Complexity</a:t>
            </a:r>
            <a:endParaRPr lang="en-US" sz="2400" dirty="0">
              <a:solidFill>
                <a:schemeClr val="bg2"/>
              </a:solidFill>
              <a:latin typeface="Comic Sans MS" charset="0"/>
            </a:endParaRPr>
          </a:p>
        </p:txBody>
      </p:sp>
      <p:sp>
        <p:nvSpPr>
          <p:cNvPr id="191504" name="AutoShape 16"/>
          <p:cNvSpPr>
            <a:spLocks noChangeArrowheads="1"/>
          </p:cNvSpPr>
          <p:nvPr/>
        </p:nvSpPr>
        <p:spPr bwMode="auto">
          <a:xfrm rot="14276516" flipH="1">
            <a:off x="6134100" y="2171700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505" name="AutoShape 17"/>
          <p:cNvSpPr>
            <a:spLocks noChangeArrowheads="1"/>
          </p:cNvSpPr>
          <p:nvPr/>
        </p:nvSpPr>
        <p:spPr bwMode="auto">
          <a:xfrm rot="7300710" flipH="1">
            <a:off x="2857500" y="2247900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506" name="AutoShape 18"/>
          <p:cNvSpPr>
            <a:spLocks noChangeArrowheads="1"/>
          </p:cNvSpPr>
          <p:nvPr/>
        </p:nvSpPr>
        <p:spPr bwMode="auto">
          <a:xfrm rot="3264690" flipH="1">
            <a:off x="2857500" y="3771900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507" name="AutoShape 19"/>
          <p:cNvSpPr>
            <a:spLocks noChangeArrowheads="1"/>
          </p:cNvSpPr>
          <p:nvPr/>
        </p:nvSpPr>
        <p:spPr bwMode="auto">
          <a:xfrm rot="21546843" flipH="1">
            <a:off x="4566716" y="4152900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508" name="AutoShape 20"/>
          <p:cNvSpPr>
            <a:spLocks noChangeArrowheads="1"/>
          </p:cNvSpPr>
          <p:nvPr/>
        </p:nvSpPr>
        <p:spPr bwMode="auto">
          <a:xfrm rot="18066537" flipH="1">
            <a:off x="6134100" y="3848100"/>
            <a:ext cx="304800" cy="685800"/>
          </a:xfrm>
          <a:prstGeom prst="downArrow">
            <a:avLst>
              <a:gd name="adj1" fmla="val 50000"/>
              <a:gd name="adj2" fmla="val 5625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510" name="Rectangle 22"/>
          <p:cNvSpPr>
            <a:spLocks noGrp="1" noRot="1" noChangeArrowheads="1"/>
          </p:cNvSpPr>
          <p:nvPr>
            <p:ph type="title"/>
          </p:nvPr>
        </p:nvSpPr>
        <p:spPr>
          <a:xfrm>
            <a:off x="914400" y="152400"/>
            <a:ext cx="7772400" cy="1143000"/>
          </a:xfrm>
          <a:noFill/>
          <a:ln/>
        </p:spPr>
        <p:txBody>
          <a:bodyPr/>
          <a:lstStyle/>
          <a:p>
            <a:r>
              <a:rPr lang="en-US" dirty="0" smtClean="0"/>
              <a:t>Invariance Principles in CS</a:t>
            </a:r>
            <a:endParaRPr lang="en-US" dirty="0"/>
          </a:p>
        </p:txBody>
      </p:sp>
      <p:sp>
        <p:nvSpPr>
          <p:cNvPr id="191499" name="Text Box 11"/>
          <p:cNvSpPr txBox="1">
            <a:spLocks noChangeArrowheads="1"/>
          </p:cNvSpPr>
          <p:nvPr/>
        </p:nvSpPr>
        <p:spPr bwMode="auto">
          <a:xfrm>
            <a:off x="3534627" y="5334000"/>
            <a:ext cx="23327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chemeClr val="bg2"/>
                </a:solidFill>
                <a:latin typeface="Comic Sans MS" charset="0"/>
              </a:rPr>
              <a:t>Property Testing</a:t>
            </a:r>
            <a:endParaRPr lang="en-US" sz="2400" dirty="0">
              <a:solidFill>
                <a:schemeClr val="bg2"/>
              </a:solidFill>
              <a:latin typeface="Comic Sans MS" charset="0"/>
            </a:endParaRPr>
          </a:p>
        </p:txBody>
      </p:sp>
      <p:sp>
        <p:nvSpPr>
          <p:cNvPr id="23" name="Plaque 22"/>
          <p:cNvSpPr/>
          <p:nvPr/>
        </p:nvSpPr>
        <p:spPr>
          <a:xfrm>
            <a:off x="3581400" y="2819400"/>
            <a:ext cx="2209800" cy="1066800"/>
          </a:xfrm>
          <a:prstGeom prst="plaqu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Invariance Principles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4" grpId="0" animBg="1"/>
      <p:bldP spid="191494" grpId="1" animBg="1"/>
      <p:bldP spid="191494" grpId="2" animBg="1"/>
      <p:bldP spid="191495" grpId="0"/>
      <p:bldP spid="191495" grpId="1"/>
      <p:bldP spid="191495" grpId="2"/>
      <p:bldP spid="191496" grpId="0" animBg="1"/>
      <p:bldP spid="191496" grpId="1" animBg="1"/>
      <p:bldP spid="191497" grpId="0"/>
      <p:bldP spid="191497" grpId="1"/>
      <p:bldP spid="191498" grpId="0" animBg="1"/>
      <p:bldP spid="191500" grpId="0" animBg="1"/>
      <p:bldP spid="191501" grpId="0"/>
      <p:bldP spid="191502" grpId="0" animBg="1"/>
      <p:bldP spid="191503" grpId="0"/>
      <p:bldP spid="191504" grpId="0" animBg="1"/>
      <p:bldP spid="191504" grpId="1" animBg="1"/>
      <p:bldP spid="191504" grpId="2" animBg="1"/>
      <p:bldP spid="191505" grpId="0" animBg="1"/>
      <p:bldP spid="191505" grpId="1" animBg="1"/>
      <p:bldP spid="191506" grpId="0" animBg="1"/>
      <p:bldP spid="191507" grpId="0" animBg="1"/>
      <p:bldP spid="191508" grpId="0" animBg="1"/>
      <p:bldP spid="19149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 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00200" y="1905000"/>
            <a:ext cx="58674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Applications to construction of pseudorandom generators. 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1371600" y="3352800"/>
            <a:ext cx="6934200" cy="2057400"/>
            <a:chOff x="1295400" y="3886200"/>
            <a:chExt cx="6934200" cy="2057400"/>
          </a:xfrm>
        </p:grpSpPr>
        <p:sp>
          <p:nvSpPr>
            <p:cNvPr id="6" name="Rectangle 5"/>
            <p:cNvSpPr/>
            <p:nvPr/>
          </p:nvSpPr>
          <p:spPr>
            <a:xfrm>
              <a:off x="1295400" y="3886200"/>
              <a:ext cx="6705600" cy="1752600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CCFFC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3"/>
            <p:cNvSpPr txBox="1">
              <a:spLocks/>
            </p:cNvSpPr>
            <p:nvPr/>
          </p:nvSpPr>
          <p:spPr>
            <a:xfrm>
              <a:off x="1371600" y="3886200"/>
              <a:ext cx="6858000" cy="2057400"/>
            </a:xfrm>
            <a:prstGeom prst="rect">
              <a:avLst/>
            </a:prstGeom>
          </p:spPr>
          <p:txBody>
            <a:bodyPr vert="horz">
              <a:normAutofit/>
            </a:bodyPr>
            <a:lstStyle/>
            <a:p>
              <a:pPr marL="514350" marR="0" lvl="0" indent="-514350" algn="l" defTabSz="914400" rtl="0" eaLnBrk="1" fontAlgn="auto" latinLnBrk="0" hangingPunct="1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chemeClr val="accent1"/>
                </a:buClr>
                <a:buSzPct val="85000"/>
                <a:buFont typeface="Wingdings" charset="2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PRGs</a:t>
              </a: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from invariance principles</a:t>
              </a:r>
            </a:p>
            <a:p>
              <a:pPr marL="548640" marR="0" lvl="1" indent="-228600" algn="l" defTabSz="914400" rtl="0" eaLnBrk="1" fontAlgn="auto" latinLnBrk="0" hangingPunct="1">
                <a:lnSpc>
                  <a:spcPct val="100000"/>
                </a:lnSpc>
                <a:spcBef>
                  <a:spcPts val="370"/>
                </a:spcBef>
                <a:spcAft>
                  <a:spcPts val="0"/>
                </a:spcAft>
                <a:buClr>
                  <a:schemeClr val="accent2"/>
                </a:buClr>
                <a:buSzPct val="85000"/>
                <a:buFont typeface="Wingdings 2"/>
                <a:buChar char="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IPs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give us nice target distributions to aim.</a:t>
              </a:r>
            </a:p>
            <a:p>
              <a:pPr marL="548640" marR="0" lvl="1" indent="-228600" algn="l" defTabSz="914400" rtl="0" eaLnBrk="1" fontAlgn="auto" latinLnBrk="0" hangingPunct="1">
                <a:lnSpc>
                  <a:spcPct val="100000"/>
                </a:lnSpc>
                <a:spcBef>
                  <a:spcPts val="370"/>
                </a:spcBef>
                <a:spcAft>
                  <a:spcPts val="0"/>
                </a:spcAft>
                <a:buClr>
                  <a:schemeClr val="accent2"/>
                </a:buClr>
                <a:buSzPct val="85000"/>
                <a:buFont typeface="Wingdings 2"/>
                <a:buChar char="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Error depends on first few moments – manage with limited independence + hashing.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Talk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752600" y="1905000"/>
            <a:ext cx="6858000" cy="36957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SzPct val="85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PRGs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polynomial threshold functions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400" dirty="0" smtClean="0"/>
              <a:t>Zuckerman 10.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lang="en-US" sz="2400" dirty="0" smtClean="0"/>
              <a:t>Featured IP’s: Berry-</a:t>
            </a:r>
            <a:r>
              <a:rPr lang="en-US" sz="2400" dirty="0" err="1" smtClean="0"/>
              <a:t>Esseen</a:t>
            </a:r>
            <a:r>
              <a:rPr lang="en-US" sz="2400" dirty="0" smtClean="0"/>
              <a:t> theorem, MOO 05.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charset="2"/>
              <a:buNone/>
              <a:tabLst/>
              <a:defRPr/>
            </a:pPr>
            <a:r>
              <a:rPr lang="en-US" sz="2800" dirty="0" smtClean="0"/>
              <a:t>2.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PRGs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fooling linear forms in statistical distance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Gopalan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M,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Reingold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Zuckerman 10.</a:t>
            </a:r>
          </a:p>
          <a:p>
            <a:pPr marL="548640" marR="0" lvl="1" indent="-228600" algn="l" defTabSz="914400" rtl="0" eaLnBrk="1" fontAlgn="auto" latinLnBrk="0" hangingPunct="1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“Discrete central limit theorems”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21792" y="2075688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Threshold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Content Placeholder 4" descr="Paraboloid_rotacni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46780" r="-46780"/>
          <a:stretch>
            <a:fillRect/>
          </a:stretch>
        </p:blipFill>
        <p:spPr>
          <a:xfrm>
            <a:off x="3440748" y="2209800"/>
            <a:ext cx="5440680" cy="3657600"/>
          </a:xfr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990600" y="1981200"/>
            <a:ext cx="3200400" cy="7871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4307176"/>
            <a:ext cx="41208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Applications</a:t>
            </a:r>
            <a:r>
              <a:rPr lang="en-US" sz="2400" dirty="0" smtClean="0"/>
              <a:t>: Complexity theory, learning theory, voting theory, quantum computing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ＭＳ ゴシック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ヒラギノ明朝 Pro W3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ln/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Equity.thmx</Template>
  <TotalTime>14086</TotalTime>
  <Words>1409</Words>
  <Application>Microsoft Office PowerPoint</Application>
  <PresentationFormat>On-screen Show (4:3)</PresentationFormat>
  <Paragraphs>387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Equity</vt:lpstr>
      <vt:lpstr>Pseudorandom Generators from Invariance Principles</vt:lpstr>
      <vt:lpstr>What are Invariance Principles?</vt:lpstr>
      <vt:lpstr>Example 1: Central Limit Theorem</vt:lpstr>
      <vt:lpstr>Example 2: Mossel, O’Donnell, Oleszkiewicz ‘05</vt:lpstr>
      <vt:lpstr>Ex 3: Discrete Central Limit Theorem</vt:lpstr>
      <vt:lpstr>Invariance Principles in CS</vt:lpstr>
      <vt:lpstr>This Talk …</vt:lpstr>
      <vt:lpstr>Outline of Talk</vt:lpstr>
      <vt:lpstr>Polynomial Threshold Functions</vt:lpstr>
      <vt:lpstr>Halfspaces</vt:lpstr>
      <vt:lpstr>PowerPoint Presentation</vt:lpstr>
      <vt:lpstr>PRGs for PTFs … Visually</vt:lpstr>
      <vt:lpstr>PRGs for PTFs</vt:lpstr>
      <vt:lpstr>Previous Results</vt:lpstr>
      <vt:lpstr>Independent Work</vt:lpstr>
      <vt:lpstr>Outline of Constructions</vt:lpstr>
      <vt:lpstr>Regular Halfspaces</vt:lpstr>
      <vt:lpstr>Berry-Esseen Theorem</vt:lpstr>
      <vt:lpstr>Toy Example: Majority</vt:lpstr>
      <vt:lpstr>Fooling Majority</vt:lpstr>
      <vt:lpstr>Fooling Majority</vt:lpstr>
      <vt:lpstr>Fooling Regular Halfspaces</vt:lpstr>
      <vt:lpstr>Main Generator Construction</vt:lpstr>
      <vt:lpstr>Analysis for Regular Halfspaces</vt:lpstr>
      <vt:lpstr>Summary for Halfspaces</vt:lpstr>
      <vt:lpstr>Subsequent Work</vt:lpstr>
      <vt:lpstr>PRGs for PTFs</vt:lpstr>
      <vt:lpstr>Outline of Talk</vt:lpstr>
      <vt:lpstr>Fooling Linear Forms in Stat. Dist.</vt:lpstr>
      <vt:lpstr>Why Fool Linear Forms?</vt:lpstr>
      <vt:lpstr>PRGs for Statistical Distance</vt:lpstr>
      <vt:lpstr>Discrete Central Limit Theorem</vt:lpstr>
      <vt:lpstr>Outline of Construction</vt:lpstr>
      <vt:lpstr>Recursion Step for 0-1 Linear Forms</vt:lpstr>
      <vt:lpstr>Recursion Step: Convolution Lemma</vt:lpstr>
      <vt:lpstr>Convolution Lemma</vt:lpstr>
      <vt:lpstr>PowerPoint Presentation</vt:lpstr>
      <vt:lpstr>PowerPoint Presentation</vt:lpstr>
      <vt:lpstr>Recursion Step</vt:lpstr>
      <vt:lpstr>Take Home …</vt:lpstr>
      <vt:lpstr>Open Problems</vt:lpstr>
      <vt:lpstr>Open Problems</vt:lpstr>
      <vt:lpstr>PowerPoint Presentation</vt:lpstr>
      <vt:lpstr>Combinatorial Shapes</vt:lpstr>
      <vt:lpstr>Combinatorial Shapes</vt:lpstr>
      <vt:lpstr>PRGs for Combinatorial Shapes</vt:lpstr>
      <vt:lpstr>PRGs for Combinatorial Shapes</vt:lpstr>
      <vt:lpstr>This Talk: Linear Forms in Stat. Dist.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Pseudorandom Generators and Sensitivity Bounds for Threshold Functions</dc:title>
  <dc:creator>Office 2004 Test Drive User</dc:creator>
  <cp:lastModifiedBy>raghu</cp:lastModifiedBy>
  <cp:revision>513</cp:revision>
  <dcterms:created xsi:type="dcterms:W3CDTF">2011-01-13T12:38:02Z</dcterms:created>
  <dcterms:modified xsi:type="dcterms:W3CDTF">2012-04-27T18:46:46Z</dcterms:modified>
</cp:coreProperties>
</file>